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7" r:id="rId1"/>
    <p:sldMasterId id="2147483885" r:id="rId2"/>
  </p:sldMasterIdLst>
  <p:notesMasterIdLst>
    <p:notesMasterId r:id="rId14"/>
  </p:notesMasterIdLst>
  <p:sldIdLst>
    <p:sldId id="256" r:id="rId3"/>
    <p:sldId id="324" r:id="rId4"/>
    <p:sldId id="327" r:id="rId5"/>
    <p:sldId id="336" r:id="rId6"/>
    <p:sldId id="328" r:id="rId7"/>
    <p:sldId id="329" r:id="rId8"/>
    <p:sldId id="330" r:id="rId9"/>
    <p:sldId id="331" r:id="rId10"/>
    <p:sldId id="332" r:id="rId11"/>
    <p:sldId id="333" r:id="rId12"/>
    <p:sldId id="334" r:id="rId13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4" autoAdjust="0"/>
    <p:restoredTop sz="86301" autoAdjust="0"/>
  </p:normalViewPr>
  <p:slideViewPr>
    <p:cSldViewPr>
      <p:cViewPr>
        <p:scale>
          <a:sx n="84" d="100"/>
          <a:sy n="84" d="100"/>
        </p:scale>
        <p:origin x="144" y="4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430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30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200"/>
            </a:lvl1pPr>
          </a:lstStyle>
          <a:p>
            <a:pPr>
              <a:defRPr/>
            </a:pPr>
            <a:fld id="{EF050D42-8A13-4839-A3C5-44C674B0341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619291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://greath.example.com/2004/schemas/resSvc" TargetMode="Externa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>
                <a:latin typeface="Arial" panose="020B0604020202020204" pitchFamily="34" charset="0"/>
              </a:rPr>
              <a:t>对于一个服务，会发送数据和接受数据，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>
                <a:latin typeface="Arial" panose="020B0604020202020204" pitchFamily="34" charset="0"/>
              </a:rPr>
              <a:t>所以在描述一个服务时，需要定义消息类型。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也就是我们今天的主题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2048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D515A3C4-931C-4D76-B6A6-4986FBAA6220}" type="slidenum">
              <a:rPr lang="en-US" altLang="zh-CN" smtClean="0"/>
              <a:pPr>
                <a:spcBef>
                  <a:spcPct val="0"/>
                </a:spcBef>
              </a:pPr>
              <a:t>1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83972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576F2EAD-C3B0-4D00-9661-27251FA2044D}" type="slidenum">
              <a:rPr lang="en-US" altLang="zh-CN" smtClean="0"/>
              <a:pPr>
                <a:spcBef>
                  <a:spcPct val="0"/>
                </a:spcBef>
              </a:pPr>
              <a:t>10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315121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FCCA6A56-1484-4904-B5B8-B999525E2826}" type="slidenum">
              <a:rPr lang="en-US" altLang="zh-CN" smtClean="0"/>
              <a:pPr>
                <a:spcBef>
                  <a:spcPct val="0"/>
                </a:spcBef>
              </a:pPr>
              <a:t>11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3248001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>
                <a:latin typeface="Arial" panose="020B0604020202020204" pitchFamily="34" charset="0"/>
              </a:rPr>
              <a:t>一般使用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XML Schema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对于数据类型进行定义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，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因为是最基本的，</a:t>
            </a:r>
            <a:r>
              <a:rPr lang="ro-RO" altLang="zh-CN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WSDL 2.0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点处理器原生的支持</a:t>
            </a:r>
            <a:endParaRPr lang="zh-CN" altLang="en-US" sz="1200" b="0" i="0" kern="1200" dirty="0" smtClean="0">
              <a:solidFill>
                <a:schemeClr val="tx1"/>
              </a:solidFill>
              <a:effectLst/>
              <a:latin typeface="Arial" charset="0"/>
              <a:ea typeface="宋体" pitchFamily="2" charset="-122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但是也可以用其他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语言范式来定义，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WSDL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宋体" pitchFamily="2" charset="-122"/>
                <a:cs typeface="+mn-cs"/>
              </a:rPr>
              <a:t>并不禁止这样的事情</a:t>
            </a:r>
            <a:endParaRPr lang="zh-CN" altLang="en-US" dirty="0" smtClean="0">
              <a:latin typeface="Arial" panose="020B0604020202020204" pitchFamily="34" charset="0"/>
            </a:endParaRPr>
          </a:p>
          <a:p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F60D5B-F949-42F1-A1FB-A5493204CCB5}" type="slidenum">
              <a:rPr lang="en-US" altLang="zh-CN" smtClean="0"/>
              <a:pPr>
                <a:spcBef>
                  <a:spcPct val="0"/>
                </a:spcBef>
              </a:pPr>
              <a:t>2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883867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2458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07208C59-6C9B-4A2B-B751-5DAB22FC5179}" type="slidenum">
              <a:rPr lang="en-US" altLang="zh-CN" smtClean="0"/>
              <a:pPr>
                <a:spcBef>
                  <a:spcPct val="0"/>
                </a:spcBef>
              </a:pPr>
              <a:t>3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313835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sz="1200" dirty="0" err="1" smtClean="0"/>
              <a:t>xmlns:ghns</a:t>
            </a:r>
            <a:r>
              <a:rPr lang="en-US" altLang="zh-CN" sz="1200" dirty="0" smtClean="0"/>
              <a:t>=</a:t>
            </a:r>
            <a:r>
              <a:rPr lang="en-US" altLang="zh-CN" sz="1200" dirty="0" smtClean="0">
                <a:hlinkClick r:id="rId3"/>
              </a:rPr>
              <a:t>http://greath.example.com/2004/schemas/resSvc</a:t>
            </a:r>
            <a:r>
              <a:rPr lang="en-US" altLang="zh-CN" sz="1200" dirty="0" smtClean="0"/>
              <a:t> 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和</a:t>
            </a:r>
            <a:r>
              <a:rPr lang="en-US" altLang="zh-CN" dirty="0" smtClean="0">
                <a:latin typeface="Arial" panose="020B0604020202020204" pitchFamily="34" charset="0"/>
              </a:rPr>
              <a:t>xml</a:t>
            </a:r>
            <a:r>
              <a:rPr lang="zh-CN" altLang="en-US" dirty="0" smtClean="0">
                <a:latin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</a:rPr>
              <a:t>schema</a:t>
            </a:r>
            <a:r>
              <a:rPr lang="zh-CN" altLang="en-US" dirty="0" smtClean="0">
                <a:latin typeface="Arial" panose="020B0604020202020204" pitchFamily="34" charset="0"/>
              </a:rPr>
              <a:t>的</a:t>
            </a:r>
            <a:r>
              <a:rPr lang="en-US" altLang="zh-CN" sz="1200" dirty="0" err="1" smtClean="0"/>
              <a:t>targetNamespace</a:t>
            </a:r>
            <a:r>
              <a:rPr lang="en-US" altLang="zh-CN" sz="1200" dirty="0" smtClean="0"/>
              <a:t>=“http://</a:t>
            </a:r>
            <a:r>
              <a:rPr lang="en-US" altLang="zh-CN" sz="1200" dirty="0" err="1" smtClean="0"/>
              <a:t>greath.example.com</a:t>
            </a:r>
            <a:r>
              <a:rPr lang="en-US" altLang="zh-CN" sz="1200" dirty="0" smtClean="0"/>
              <a:t>/2004/schemas/</a:t>
            </a:r>
            <a:r>
              <a:rPr lang="en-US" altLang="zh-CN" sz="1200" dirty="0" err="1" smtClean="0"/>
              <a:t>resSvc</a:t>
            </a:r>
            <a:r>
              <a:rPr lang="en-US" altLang="zh-CN" sz="1200" dirty="0" smtClean="0"/>
              <a:t>” </a:t>
            </a:r>
            <a:r>
              <a:rPr lang="zh-CN" altLang="en-US" sz="1200" dirty="0" smtClean="0"/>
              <a:t>要一样</a:t>
            </a:r>
          </a:p>
          <a:p>
            <a:endParaRPr lang="zh-CN" altLang="en-US" sz="1200" dirty="0" smtClean="0">
              <a:latin typeface="Arial" panose="020B0604020202020204" pitchFamily="34" charset="0"/>
            </a:endParaRPr>
          </a:p>
          <a:p>
            <a:r>
              <a:rPr lang="zh-CN" altLang="en-US" dirty="0" smtClean="0">
                <a:latin typeface="Arial" panose="020B0604020202020204" pitchFamily="34" charset="0"/>
              </a:rPr>
              <a:t>这样定义的</a:t>
            </a:r>
            <a:r>
              <a:rPr lang="en-US" altLang="zh-CN" dirty="0" smtClean="0">
                <a:latin typeface="Arial" panose="020B0604020202020204" pitchFamily="34" charset="0"/>
              </a:rPr>
              <a:t>schema</a:t>
            </a:r>
            <a:r>
              <a:rPr lang="zh-CN" altLang="en-US" dirty="0" smtClean="0">
                <a:latin typeface="Arial" panose="020B0604020202020204" pitchFamily="34" charset="0"/>
              </a:rPr>
              <a:t>在整个</a:t>
            </a:r>
            <a:r>
              <a:rPr lang="en-US" altLang="zh-CN" dirty="0" smtClean="0">
                <a:latin typeface="Arial" panose="020B0604020202020204" pitchFamily="34" charset="0"/>
              </a:rPr>
              <a:t>description</a:t>
            </a:r>
            <a:r>
              <a:rPr lang="zh-CN" altLang="en-US" dirty="0" smtClean="0">
                <a:latin typeface="Arial" panose="020B0604020202020204" pitchFamily="34" charset="0"/>
              </a:rPr>
              <a:t>中都可用，就像被复制粘体过来了一样。可以用</a:t>
            </a:r>
            <a:r>
              <a:rPr lang="en-US" altLang="zh-CN" dirty="0" err="1" smtClean="0">
                <a:latin typeface="Arial" panose="020B0604020202020204" pitchFamily="34" charset="0"/>
              </a:rPr>
              <a:t>Qname</a:t>
            </a:r>
            <a:r>
              <a:rPr lang="zh-CN" altLang="en-US" dirty="0" smtClean="0">
                <a:latin typeface="Arial" panose="020B0604020202020204" pitchFamily="34" charset="0"/>
              </a:rPr>
              <a:t>来引用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3994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AA28B102-3596-4244-984E-444884ED0302}" type="slidenum">
              <a:rPr lang="en-US" altLang="zh-CN" smtClean="0"/>
              <a:pPr>
                <a:spcBef>
                  <a:spcPct val="0"/>
                </a:spcBef>
              </a:pPr>
              <a:t>4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123101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和</a:t>
            </a:r>
            <a:r>
              <a:rPr lang="en-US" altLang="zh-CN" dirty="0" err="1" smtClean="0">
                <a:latin typeface="Arial" panose="020B0604020202020204" pitchFamily="34" charset="0"/>
              </a:rPr>
              <a:t>wsdl</a:t>
            </a:r>
            <a:r>
              <a:rPr lang="zh-CN" altLang="en-US" dirty="0" smtClean="0">
                <a:latin typeface="Arial" panose="020B0604020202020204" pitchFamily="34" charset="0"/>
              </a:rPr>
              <a:t>的</a:t>
            </a:r>
            <a:r>
              <a:rPr lang="en-US" altLang="zh-CN" dirty="0" smtClean="0">
                <a:latin typeface="Arial" panose="020B0604020202020204" pitchFamily="34" charset="0"/>
              </a:rPr>
              <a:t>import</a:t>
            </a:r>
            <a:r>
              <a:rPr lang="zh-CN" altLang="en-US" dirty="0" smtClean="0">
                <a:latin typeface="Arial" panose="020B0604020202020204" pitchFamily="34" charset="0"/>
              </a:rPr>
              <a:t>比较：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前缀不同，</a:t>
            </a:r>
            <a:r>
              <a:rPr lang="en-US" altLang="zh-CN" dirty="0" smtClean="0">
                <a:latin typeface="Arial" panose="020B0604020202020204" pitchFamily="34" charset="0"/>
              </a:rPr>
              <a:t>ns</a:t>
            </a:r>
            <a:r>
              <a:rPr lang="zh-CN" altLang="en-US" dirty="0" smtClean="0">
                <a:latin typeface="Arial" panose="020B0604020202020204" pitchFamily="34" charset="0"/>
              </a:rPr>
              <a:t>不同，语义不同</a:t>
            </a:r>
            <a:r>
              <a:rPr lang="en-US" altLang="zh-CN" dirty="0" err="1" smtClean="0">
                <a:latin typeface="Arial" panose="020B0604020202020204" pitchFamily="34" charset="0"/>
              </a:rPr>
              <a:t>wsdl</a:t>
            </a:r>
            <a:r>
              <a:rPr lang="zh-CN" altLang="en-US" dirty="0" smtClean="0">
                <a:latin typeface="Arial" panose="020B0604020202020204" pitchFamily="34" charset="0"/>
              </a:rPr>
              <a:t>中的</a:t>
            </a:r>
            <a:r>
              <a:rPr lang="en-US" altLang="zh-CN" dirty="0" smtClean="0">
                <a:latin typeface="Arial" panose="020B0604020202020204" pitchFamily="34" charset="0"/>
              </a:rPr>
              <a:t>import</a:t>
            </a:r>
            <a:r>
              <a:rPr lang="zh-CN" altLang="en-US" dirty="0" smtClean="0">
                <a:latin typeface="Arial" panose="020B0604020202020204" pitchFamily="34" charset="0"/>
              </a:rPr>
              <a:t>不能替代</a:t>
            </a:r>
            <a:r>
              <a:rPr lang="en-US" altLang="zh-CN" dirty="0" smtClean="0">
                <a:latin typeface="Arial" panose="020B0604020202020204" pitchFamily="34" charset="0"/>
              </a:rPr>
              <a:t>schema</a:t>
            </a:r>
            <a:r>
              <a:rPr lang="zh-CN" altLang="en-US" dirty="0" smtClean="0">
                <a:latin typeface="Arial" panose="020B0604020202020204" pitchFamily="34" charset="0"/>
              </a:rPr>
              <a:t>的</a:t>
            </a:r>
            <a:r>
              <a:rPr lang="en-US" altLang="zh-CN" dirty="0" smtClean="0">
                <a:latin typeface="Arial" panose="020B0604020202020204" pitchFamily="34" charset="0"/>
              </a:rPr>
              <a:t>import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2662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808172BD-8DB0-4432-A1A4-EC2F71C9E947}" type="slidenum">
              <a:rPr lang="en-US" altLang="zh-CN" smtClean="0"/>
              <a:pPr>
                <a:spcBef>
                  <a:spcPct val="0"/>
                </a:spcBef>
              </a:pPr>
              <a:t>5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986535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sz="12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schemaLocation</a:t>
            </a:r>
            <a:r>
              <a:rPr lang="zh-CN" altLang="en-US" sz="12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只是一个提示，可以在这个地址去获取</a:t>
            </a:r>
            <a:r>
              <a:rPr lang="en-US" altLang="zh-CN" sz="12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xsd</a:t>
            </a:r>
            <a:r>
              <a:rPr lang="zh-CN" altLang="en-US" sz="12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文件，但是如果已经有了，也不一定要在这里获取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2867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25AC05AE-7737-4F08-B07C-25AEE14F38F5}" type="slidenum">
              <a:rPr lang="en-US" altLang="zh-CN" smtClean="0"/>
              <a:pPr>
                <a:spcBef>
                  <a:spcPct val="0"/>
                </a:spcBef>
              </a:pPr>
              <a:t>6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943039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de-DE" dirty="0" smtClean="0">
                <a:latin typeface="Arial" panose="020B0604020202020204" pitchFamily="34" charset="0"/>
              </a:rPr>
              <a:t>在</a:t>
            </a:r>
            <a:r>
              <a:rPr lang="de-DE" altLang="zh-CN" dirty="0" smtClean="0">
                <a:latin typeface="Arial" panose="020B0604020202020204" pitchFamily="34" charset="0"/>
              </a:rPr>
              <a:t>inline</a:t>
            </a:r>
            <a:r>
              <a:rPr lang="zh-CN" altLang="de-DE" dirty="0" smtClean="0">
                <a:latin typeface="Arial" panose="020B0604020202020204" pitchFamily="34" charset="0"/>
              </a:rPr>
              <a:t>的</a:t>
            </a:r>
            <a:r>
              <a:rPr lang="de-DE" altLang="zh-CN" dirty="0" err="1" smtClean="0">
                <a:latin typeface="Arial" panose="020B0604020202020204" pitchFamily="34" charset="0"/>
              </a:rPr>
              <a:t>schema</a:t>
            </a:r>
            <a:r>
              <a:rPr lang="zh-CN" altLang="de-DE" dirty="0" smtClean="0">
                <a:latin typeface="Arial" panose="020B0604020202020204" pitchFamily="34" charset="0"/>
              </a:rPr>
              <a:t>中，可以支持</a:t>
            </a:r>
            <a:r>
              <a:rPr lang="de-DE" altLang="zh-CN" dirty="0" err="1" smtClean="0">
                <a:latin typeface="Arial" panose="020B0604020202020204" pitchFamily="34" charset="0"/>
              </a:rPr>
              <a:t>schema</a:t>
            </a:r>
            <a:r>
              <a:rPr lang="zh-CN" altLang="de-DE" smtClean="0">
                <a:latin typeface="Arial" panose="020B0604020202020204" pitchFamily="34" charset="0"/>
              </a:rPr>
              <a:t>的语法</a:t>
            </a:r>
            <a:endParaRPr lang="zh-CN" altLang="en-US" smtClean="0">
              <a:latin typeface="Arial" panose="020B0604020202020204" pitchFamily="34" charset="0"/>
            </a:endParaRPr>
          </a:p>
          <a:p>
            <a:r>
              <a:rPr lang="zh-CN" altLang="en-US" dirty="0" smtClean="0">
                <a:latin typeface="Arial" panose="020B0604020202020204" pitchFamily="34" charset="0"/>
              </a:rPr>
              <a:t>可见度的问题</a:t>
            </a:r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E5AD0B76-426A-40D1-8243-9A3C97459C03}" type="slidenum">
              <a:rPr lang="en-US" altLang="zh-CN" smtClean="0"/>
              <a:pPr>
                <a:spcBef>
                  <a:spcPct val="0"/>
                </a:spcBef>
              </a:pPr>
              <a:t>7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1188642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对</a:t>
            </a:r>
            <a:r>
              <a:rPr lang="en-US" altLang="zh-CN" dirty="0" err="1" smtClean="0">
                <a:latin typeface="Arial" panose="020B0604020202020204" pitchFamily="34" charset="0"/>
              </a:rPr>
              <a:t>wsdl</a:t>
            </a:r>
            <a:r>
              <a:rPr lang="zh-CN" altLang="en-US" dirty="0" smtClean="0">
                <a:latin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</a:rPr>
              <a:t>components</a:t>
            </a:r>
            <a:r>
              <a:rPr lang="zh-CN" altLang="en-US" dirty="0" smtClean="0">
                <a:latin typeface="Arial" panose="020B0604020202020204" pitchFamily="34" charset="0"/>
              </a:rPr>
              <a:t>不可用</a:t>
            </a:r>
          </a:p>
        </p:txBody>
      </p:sp>
      <p:sp>
        <p:nvSpPr>
          <p:cNvPr id="3277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07EFAFB7-58B0-4EA7-96BB-ED97B792B40A}" type="slidenum">
              <a:rPr lang="en-US" altLang="zh-CN" smtClean="0"/>
              <a:pPr>
                <a:spcBef>
                  <a:spcPct val="0"/>
                </a:spcBef>
              </a:pPr>
              <a:t>8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4040878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不同点</a:t>
            </a:r>
          </a:p>
        </p:txBody>
      </p:sp>
      <p:sp>
        <p:nvSpPr>
          <p:cNvPr id="3482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E003364-ECA2-4CED-935C-1580AC5DE6B0}" type="slidenum">
              <a:rPr lang="en-US" altLang="zh-CN" smtClean="0"/>
              <a:pPr>
                <a:spcBef>
                  <a:spcPct val="0"/>
                </a:spcBef>
              </a:pPr>
              <a:t>9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757611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658938" y="1600200"/>
            <a:ext cx="6837362" cy="3200400"/>
            <a:chOff x="1045" y="1008"/>
            <a:chExt cx="4307" cy="2016"/>
          </a:xfrm>
        </p:grpSpPr>
        <p:sp>
          <p:nvSpPr>
            <p:cNvPr id="5" name="Oval 3"/>
            <p:cNvSpPr>
              <a:spLocks noChangeArrowheads="1"/>
            </p:cNvSpPr>
            <p:nvPr/>
          </p:nvSpPr>
          <p:spPr bwMode="hidden">
            <a:xfrm flipH="1">
              <a:off x="4392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6" name="Oval 4"/>
            <p:cNvSpPr>
              <a:spLocks noChangeArrowheads="1"/>
            </p:cNvSpPr>
            <p:nvPr/>
          </p:nvSpPr>
          <p:spPr bwMode="hidden">
            <a:xfrm flipH="1">
              <a:off x="3264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hidden">
            <a:xfrm flipH="1">
              <a:off x="2136" y="1008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hidden">
            <a:xfrm flipH="1">
              <a:off x="2136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hidden">
            <a:xfrm flipH="1">
              <a:off x="1045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hidden">
            <a:xfrm flipH="1">
              <a:off x="4392" y="2064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109580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933575"/>
          </a:xfrm>
        </p:spPr>
        <p:txBody>
          <a:bodyPr anchor="b"/>
          <a:lstStyle>
            <a:lvl1pPr algn="r">
              <a:defRPr sz="4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9581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3505200"/>
            <a:ext cx="6400800" cy="1752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1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DC5925-34EB-4EFD-8EDB-BA8DD4C916B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73305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D00AF5-24FD-4208-BB18-823171D2F4E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62589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628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628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602F95-F1EA-4B4F-B004-1D2953D6854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96542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658938" y="1600200"/>
            <a:ext cx="6837362" cy="3200400"/>
            <a:chOff x="1045" y="1008"/>
            <a:chExt cx="4307" cy="2016"/>
          </a:xfrm>
        </p:grpSpPr>
        <p:sp>
          <p:nvSpPr>
            <p:cNvPr id="5" name="Oval 3"/>
            <p:cNvSpPr>
              <a:spLocks noChangeArrowheads="1"/>
            </p:cNvSpPr>
            <p:nvPr/>
          </p:nvSpPr>
          <p:spPr bwMode="hidden">
            <a:xfrm flipH="1">
              <a:off x="4392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" name="Oval 4"/>
            <p:cNvSpPr>
              <a:spLocks noChangeArrowheads="1"/>
            </p:cNvSpPr>
            <p:nvPr/>
          </p:nvSpPr>
          <p:spPr bwMode="hidden">
            <a:xfrm flipH="1">
              <a:off x="3264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hidden">
            <a:xfrm flipH="1">
              <a:off x="2136" y="1008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hidden">
            <a:xfrm flipH="1">
              <a:off x="2136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hidden">
            <a:xfrm flipH="1">
              <a:off x="1045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hidden">
            <a:xfrm flipH="1">
              <a:off x="4392" y="2064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109580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933575"/>
          </a:xfrm>
        </p:spPr>
        <p:txBody>
          <a:bodyPr anchor="b"/>
          <a:lstStyle>
            <a:lvl1pPr algn="r">
              <a:defRPr sz="4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9581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3505200"/>
            <a:ext cx="6400800" cy="1752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1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46571FB6-96D5-4F66-AB69-4671FE0EDD1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099113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D6249F4F-31EE-44B3-B38C-1D79AB097E9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51035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4598D9BD-F1BD-4023-A60A-D76420C5D4F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86984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02FC4C90-270D-44DD-BC00-443C3616393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43146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94385DAB-9DA7-4551-928F-3D70103A89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492104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F3680782-97C3-4630-A845-CA4F25C2883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135172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CB36ADE9-61D7-4523-8B85-F82704CAA1B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84545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9F988FD6-A08F-4DF8-AF6D-0E645D65C84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6423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CBA004-0618-4D76-89A9-228E53217A8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65187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6220357A-5258-4B1A-9337-732A8A3015C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097827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6003D5C1-6679-42DB-B981-CE3FFAE37D0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793072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628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628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A5E98D0E-CCB1-4D20-9763-1D2E0B7B46B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519674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，一项大型内容和两项小型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DFBFCDB8-5565-477B-A7DE-194949280E9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97626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4526D80B-1125-47D2-A0EA-E5D978FE003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78535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0"/>
            <a:endParaRPr lang="zh-CN" altLang="en-US" noProof="0" smtClean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l"/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lvl1pPr>
          </a:lstStyle>
          <a:p>
            <a:pPr>
              <a:defRPr/>
            </a:pPr>
            <a:fld id="{7ACA015B-B467-4F1B-93AB-BFA62B22AA1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20795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BB1F27-ED48-455B-B341-3B7B47B9591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4396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998ECF-DF4D-45F8-803B-BA987DC6119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323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F359F6-5D24-4CD9-A72E-327B541535E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76843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AAC6F5-C3BA-4DF0-82B6-8159158CC71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73458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9D8053-3878-4E3E-84B3-E717B234664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98714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9E07F3-9CB5-4CDF-BC36-3727C5CD48F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33167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667FD4-5E09-459C-853E-3505C2FB9C1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94513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1071563" y="304800"/>
            <a:ext cx="7615237" cy="1106488"/>
            <a:chOff x="675" y="192"/>
            <a:chExt cx="4797" cy="697"/>
          </a:xfrm>
        </p:grpSpPr>
        <p:sp>
          <p:nvSpPr>
            <p:cNvPr id="1032" name="Oval 3"/>
            <p:cNvSpPr>
              <a:spLocks noChangeArrowheads="1"/>
            </p:cNvSpPr>
            <p:nvPr/>
          </p:nvSpPr>
          <p:spPr bwMode="hidden">
            <a:xfrm flipH="1">
              <a:off x="3067" y="192"/>
              <a:ext cx="696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3" name="Oval 4"/>
            <p:cNvSpPr>
              <a:spLocks noChangeArrowheads="1"/>
            </p:cNvSpPr>
            <p:nvPr/>
          </p:nvSpPr>
          <p:spPr bwMode="hidden">
            <a:xfrm flipH="1">
              <a:off x="4777" y="192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4" name="Oval 5"/>
            <p:cNvSpPr>
              <a:spLocks noChangeArrowheads="1"/>
            </p:cNvSpPr>
            <p:nvPr/>
          </p:nvSpPr>
          <p:spPr bwMode="hidden">
            <a:xfrm flipH="1">
              <a:off x="675" y="193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5" name="Oval 6"/>
            <p:cNvSpPr>
              <a:spLocks noChangeArrowheads="1"/>
            </p:cNvSpPr>
            <p:nvPr/>
          </p:nvSpPr>
          <p:spPr bwMode="hidden">
            <a:xfrm flipH="1">
              <a:off x="3984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6" name="Oval 7"/>
            <p:cNvSpPr>
              <a:spLocks noChangeArrowheads="1"/>
            </p:cNvSpPr>
            <p:nvPr/>
          </p:nvSpPr>
          <p:spPr bwMode="hidden">
            <a:xfrm flipH="1">
              <a:off x="1486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latin typeface="Times New Roman" panose="02020603050405020304" pitchFamily="18" charset="0"/>
              </a:endParaRPr>
            </a:p>
          </p:txBody>
        </p:sp>
      </p:grp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8553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0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8554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FontTx/>
              <a:buNone/>
              <a:defRPr sz="10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855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000"/>
            </a:lvl1pPr>
          </a:lstStyle>
          <a:p>
            <a:pPr>
              <a:defRPr/>
            </a:pPr>
            <a:fld id="{6D3FE6EB-C937-4090-9EF5-DB392D2E017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1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854" r:id="rId1"/>
    <p:sldLayoutId id="2147485844" r:id="rId2"/>
    <p:sldLayoutId id="2147485845" r:id="rId3"/>
    <p:sldLayoutId id="2147485846" r:id="rId4"/>
    <p:sldLayoutId id="2147485847" r:id="rId5"/>
    <p:sldLayoutId id="2147485848" r:id="rId6"/>
    <p:sldLayoutId id="2147485849" r:id="rId7"/>
    <p:sldLayoutId id="2147485850" r:id="rId8"/>
    <p:sldLayoutId id="2147485851" r:id="rId9"/>
    <p:sldLayoutId id="2147485852" r:id="rId10"/>
    <p:sldLayoutId id="214748585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¡"/>
        <a:defRPr sz="27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>
            <a:grpSpLocks/>
          </p:cNvGrpSpPr>
          <p:nvPr/>
        </p:nvGrpSpPr>
        <p:grpSpPr bwMode="auto">
          <a:xfrm>
            <a:off x="1071563" y="304800"/>
            <a:ext cx="7615237" cy="1106488"/>
            <a:chOff x="675" y="192"/>
            <a:chExt cx="4797" cy="697"/>
          </a:xfrm>
        </p:grpSpPr>
        <p:sp>
          <p:nvSpPr>
            <p:cNvPr id="2056" name="Oval 3"/>
            <p:cNvSpPr>
              <a:spLocks noChangeArrowheads="1"/>
            </p:cNvSpPr>
            <p:nvPr/>
          </p:nvSpPr>
          <p:spPr bwMode="hidden">
            <a:xfrm flipH="1">
              <a:off x="3067" y="192"/>
              <a:ext cx="696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057" name="Oval 4"/>
            <p:cNvSpPr>
              <a:spLocks noChangeArrowheads="1"/>
            </p:cNvSpPr>
            <p:nvPr/>
          </p:nvSpPr>
          <p:spPr bwMode="hidden">
            <a:xfrm flipH="1">
              <a:off x="4777" y="192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058" name="Oval 5"/>
            <p:cNvSpPr>
              <a:spLocks noChangeArrowheads="1"/>
            </p:cNvSpPr>
            <p:nvPr/>
          </p:nvSpPr>
          <p:spPr bwMode="hidden">
            <a:xfrm flipH="1">
              <a:off x="675" y="193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059" name="Oval 6"/>
            <p:cNvSpPr>
              <a:spLocks noChangeArrowheads="1"/>
            </p:cNvSpPr>
            <p:nvPr/>
          </p:nvSpPr>
          <p:spPr bwMode="hidden">
            <a:xfrm flipH="1">
              <a:off x="3984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060" name="Oval 7"/>
            <p:cNvSpPr>
              <a:spLocks noChangeArrowheads="1"/>
            </p:cNvSpPr>
            <p:nvPr/>
          </p:nvSpPr>
          <p:spPr bwMode="hidden">
            <a:xfrm flipH="1">
              <a:off x="1486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 smtClean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2051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8553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00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8554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FontTx/>
              <a:buNone/>
              <a:defRPr sz="100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855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0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E88C9F0-FF9B-4D9F-A00D-A4B4FF928E1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2055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855" r:id="rId1"/>
    <p:sldLayoutId id="2147485856" r:id="rId2"/>
    <p:sldLayoutId id="2147485857" r:id="rId3"/>
    <p:sldLayoutId id="2147485858" r:id="rId4"/>
    <p:sldLayoutId id="2147485859" r:id="rId5"/>
    <p:sldLayoutId id="2147485860" r:id="rId6"/>
    <p:sldLayoutId id="2147485861" r:id="rId7"/>
    <p:sldLayoutId id="2147485862" r:id="rId8"/>
    <p:sldLayoutId id="2147485863" r:id="rId9"/>
    <p:sldLayoutId id="2147485864" r:id="rId10"/>
    <p:sldLayoutId id="2147485865" r:id="rId11"/>
    <p:sldLayoutId id="2147485866" r:id="rId12"/>
    <p:sldLayoutId id="2147485867" r:id="rId13"/>
    <p:sldLayoutId id="2147485868" r:id="rId1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¡"/>
        <a:defRPr sz="27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0.xml"/><Relationship Id="rId6" Type="http://schemas.openxmlformats.org/officeDocument/2006/relationships/hyperlink" Target="http://www.ws-i.org/Profiles/BasicProfile-1.1-2004-08-24.html#WSDL_and_Schema_Import" TargetMode="External"/><Relationship Id="rId7" Type="http://schemas.openxmlformats.org/officeDocument/2006/relationships/image" Target="../media/image1.png"/><Relationship Id="rId1" Type="http://schemas.openxmlformats.org/officeDocument/2006/relationships/tags" Target="../tags/tag5.xml"/><Relationship Id="rId2" Type="http://schemas.microsoft.com/office/2007/relationships/media" Target="../media/media7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1.xml"/><Relationship Id="rId5" Type="http://schemas.openxmlformats.org/officeDocument/2006/relationships/hyperlink" Target="http://www.w3.org/TR/2007/REC-wsdl20-20070626" TargetMode="External"/><Relationship Id="rId6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hyperlink" Target="http://greath.example.com/2004/wsdl/resSvc" TargetMode="External"/><Relationship Id="rId5" Type="http://schemas.openxmlformats.org/officeDocument/2006/relationships/hyperlink" Target="http://www.w3.org/ns/wsdl" TargetMode="External"/><Relationship Id="rId6" Type="http://schemas.openxmlformats.org/officeDocument/2006/relationships/hyperlink" Target="http://greath.example.com/2004/schemas/resSvc" TargetMode="External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5.xml"/><Relationship Id="rId5" Type="http://schemas.openxmlformats.org/officeDocument/2006/relationships/hyperlink" Target="04%20WSDL.ppt" TargetMode="External"/><Relationship Id="rId6" Type="http://schemas.openxmlformats.org/officeDocument/2006/relationships/hyperlink" Target="http://www.google.ca/" TargetMode="External"/><Relationship Id="rId7" Type="http://schemas.openxmlformats.org/officeDocument/2006/relationships/hyperlink" Target="#XMLSchemaP1"/><Relationship Id="rId8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hyperlink" Target="04%20WSDL.ppt" TargetMode="External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7.xml"/><Relationship Id="rId6" Type="http://schemas.openxmlformats.org/officeDocument/2006/relationships/hyperlink" Target="http://www.ws-i.org/Profiles/BasicProfile-1.1-2004-08-24.html#WSDL_and_Schema_Import" TargetMode="External"/><Relationship Id="rId7" Type="http://schemas.openxmlformats.org/officeDocument/2006/relationships/hyperlink" Target="04%20WSDL.ppt" TargetMode="External"/><Relationship Id="rId8" Type="http://schemas.openxmlformats.org/officeDocument/2006/relationships/image" Target="../media/image1.png"/><Relationship Id="rId1" Type="http://schemas.openxmlformats.org/officeDocument/2006/relationships/tags" Target="../tags/tag3.xml"/><Relationship Id="rId2" Type="http://schemas.microsoft.com/office/2007/relationships/media" Target="../media/media4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8.xml"/><Relationship Id="rId6" Type="http://schemas.openxmlformats.org/officeDocument/2006/relationships/hyperlink" Target="http://www.ws-i.org/Profiles/BasicProfile-1.1-2004-08-24.html#WSDL_and_Schema_Import" TargetMode="External"/><Relationship Id="rId7" Type="http://schemas.openxmlformats.org/officeDocument/2006/relationships/image" Target="../media/image1.png"/><Relationship Id="rId1" Type="http://schemas.openxmlformats.org/officeDocument/2006/relationships/tags" Target="../tags/tag4.xml"/><Relationship Id="rId2" Type="http://schemas.microsoft.com/office/2007/relationships/media" Target="../media/media5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9.xml"/><Relationship Id="rId5" Type="http://schemas.openxmlformats.org/officeDocument/2006/relationships/hyperlink" Target="http://www.ws-i.org/Profiles/BasicProfile-1.1-2004-08-24.html#WSDL_and_Schema_Import" TargetMode="External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Message Types</a:t>
            </a:r>
            <a:br>
              <a:rPr lang="en-US" altLang="zh-CN" dirty="0" smtClean="0"/>
            </a:br>
            <a:r>
              <a:rPr lang="en-US" altLang="zh-CN" sz="4800" dirty="0" smtClean="0"/>
              <a:t> </a:t>
            </a:r>
            <a:r>
              <a:rPr lang="en-US" altLang="zh-CN" sz="2400" dirty="0" smtClean="0"/>
              <a:t>WSDL 2.0</a:t>
            </a:r>
            <a:br>
              <a:rPr lang="en-US" altLang="zh-CN" sz="2400" dirty="0" smtClean="0"/>
            </a:br>
            <a:r>
              <a:rPr lang="en-US" altLang="zh-CN" sz="2000" dirty="0" smtClean="0"/>
              <a:t>Mainly based on </a:t>
            </a:r>
            <a:br>
              <a:rPr lang="en-US" altLang="zh-CN" sz="2000" dirty="0" smtClean="0"/>
            </a:br>
            <a:r>
              <a:rPr lang="en-US" altLang="zh-CN" sz="2000" dirty="0" smtClean="0"/>
              <a:t>W3C Recommendation Part 0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zh-CN" sz="2800" dirty="0" smtClean="0"/>
              <a:t>Software Institute, Nanjing University</a:t>
            </a:r>
          </a:p>
          <a:p>
            <a:pPr eaLnBrk="1" hangingPunct="1"/>
            <a:r>
              <a:rPr lang="zh-CN" altLang="en-US" sz="2800" dirty="0" smtClean="0"/>
              <a:t>第</a:t>
            </a:r>
            <a:r>
              <a:rPr lang="en-US" altLang="zh-CN" sz="2800" dirty="0" smtClean="0"/>
              <a:t>2</a:t>
            </a:r>
            <a:r>
              <a:rPr lang="zh-CN" altLang="en-US" sz="2800" dirty="0" smtClean="0"/>
              <a:t>组</a:t>
            </a:r>
          </a:p>
          <a:p>
            <a:pPr eaLnBrk="1" hangingPunct="1"/>
            <a:r>
              <a:rPr lang="zh-CN" altLang="en-US" sz="2800" dirty="0" smtClean="0"/>
              <a:t>周小帆</a:t>
            </a:r>
            <a:endParaRPr lang="en-US" altLang="zh-CN" sz="2800" dirty="0" smtClean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09"/>
    </mc:Choice>
    <mc:Fallback xmlns="">
      <p:transition spd="slow" advTm="138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err="1" smtClean="0">
                <a:hlinkClick r:id="rId6"/>
              </a:rPr>
              <a:t>xs:include</a:t>
            </a:r>
            <a:r>
              <a:rPr lang="en-US" altLang="zh-CN" dirty="0" smtClean="0">
                <a:hlinkClick r:id="rId6"/>
              </a:rPr>
              <a:t> </a:t>
            </a:r>
            <a:r>
              <a:rPr lang="en-US" altLang="zh-CN" dirty="0" smtClean="0"/>
              <a:t>in </a:t>
            </a:r>
            <a:r>
              <a:rPr lang="en-US" altLang="zh-CN" dirty="0" err="1" smtClean="0"/>
              <a:t>Inlined</a:t>
            </a:r>
            <a:r>
              <a:rPr lang="en-US" altLang="zh-CN" dirty="0" smtClean="0"/>
              <a:t> XML Schema (2/2)</a:t>
            </a:r>
            <a:endParaRPr lang="zh-CN" altLang="en-US" dirty="0" smtClean="0"/>
          </a:p>
        </p:txBody>
      </p:sp>
      <p:sp>
        <p:nvSpPr>
          <p:cNvPr id="35843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fld id="{A049BB23-5886-4D20-99CB-9600C0552954}" type="slidenum">
              <a:rPr lang="en-US" altLang="zh-CN" sz="1000" smtClean="0">
                <a:solidFill>
                  <a:srgbClr val="000000"/>
                </a:solidFill>
              </a:rPr>
              <a:pPr>
                <a:buFont typeface="Wingdings" panose="05000000000000000000" pitchFamily="2" charset="2"/>
                <a:buNone/>
              </a:pPr>
              <a:t>10</a:t>
            </a:fld>
            <a:endParaRPr lang="en-US" altLang="zh-CN" sz="1000" smtClean="0">
              <a:solidFill>
                <a:srgbClr val="000000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57200" y="1600200"/>
            <a:ext cx="8229600" cy="4185761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8080"/>
                </a:solidFill>
                <a:highlight>
                  <a:srgbClr val="FFFFFF"/>
                </a:highlight>
                <a:latin typeface="Arial"/>
              </a:rPr>
              <a:t>&lt;?xml version="1.0" encoding="utf-8" ?&gt;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description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http://www.w3.org/ns/wsdl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targetNamespace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 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http://greath.example.com/2004/wsdl/resSvc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xmlns:tns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 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http://greath.example.com/2004/wsdl/resSvc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xmlns:ghns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 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http://greath.example.com/2004/schemas/resSvc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. . .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zh-CN" altLang="en-US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. . .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types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xs:schema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targetNamespace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http://greath.example.com/2004/schemas/resSvc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      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xs:include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schemaLocation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 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http://greath.example.com/2004/schemas/resSvc.xsd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"/&gt;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xs:schema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types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. . .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description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sp>
        <p:nvSpPr>
          <p:cNvPr id="6" name="Line 15"/>
          <p:cNvSpPr>
            <a:spLocks noChangeShapeType="1"/>
          </p:cNvSpPr>
          <p:nvPr/>
        </p:nvSpPr>
        <p:spPr bwMode="auto">
          <a:xfrm flipH="1" flipV="1">
            <a:off x="4572000" y="4411663"/>
            <a:ext cx="0" cy="5207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16"/>
          <p:cNvSpPr txBox="1">
            <a:spLocks noChangeArrowheads="1"/>
          </p:cNvSpPr>
          <p:nvPr/>
        </p:nvSpPr>
        <p:spPr bwMode="auto">
          <a:xfrm>
            <a:off x="2700338" y="4932363"/>
            <a:ext cx="410368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zh-CN" sz="2000"/>
              <a:t>Available to WSDL component</a:t>
            </a:r>
            <a:endParaRPr lang="en-US" altLang="zh-CN" sz="2000">
              <a:solidFill>
                <a:srgbClr val="000000"/>
              </a:solidFill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06"/>
    </mc:Choice>
    <mc:Fallback xmlns="">
      <p:transition spd="slow" advTm="357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Summary of Import and Include Mechanisms</a:t>
            </a:r>
          </a:p>
        </p:txBody>
      </p:sp>
      <p:sp>
        <p:nvSpPr>
          <p:cNvPr id="37891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AFDFE9B-C5B7-4CAC-9B04-282B72A558AD}" type="slidenum">
              <a:rPr lang="en-US" altLang="zh-CN" sz="1000" smtClean="0">
                <a:solidFill>
                  <a:srgbClr val="000000"/>
                </a:solidFill>
              </a:rPr>
              <a:pPr/>
              <a:t>11</a:t>
            </a:fld>
            <a:endParaRPr lang="en-US" altLang="zh-CN" sz="1000" smtClean="0">
              <a:solidFill>
                <a:srgbClr val="000000"/>
              </a:solidFill>
            </a:endParaRPr>
          </a:p>
        </p:txBody>
      </p:sp>
      <p:graphicFrame>
        <p:nvGraphicFramePr>
          <p:cNvPr id="5" name="内容占位符 4"/>
          <p:cNvGraphicFramePr>
            <a:graphicFrameLocks/>
          </p:cNvGraphicFramePr>
          <p:nvPr/>
        </p:nvGraphicFramePr>
        <p:xfrm>
          <a:off x="252413" y="1557338"/>
          <a:ext cx="8640761" cy="5241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2344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31306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04699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rgbClr val="000000"/>
                          </a:solidFill>
                        </a:rPr>
                        <a:t>Mechanism</a:t>
                      </a:r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rgbClr val="000000"/>
                          </a:solidFill>
                        </a:rPr>
                        <a:t>Object</a:t>
                      </a:r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rgbClr val="000000"/>
                          </a:solidFill>
                        </a:rPr>
                        <a:t>Meaning</a:t>
                      </a:r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solidFill>
                            <a:srgbClr val="000000"/>
                          </a:solidFill>
                        </a:rPr>
                        <a:t>Visibility of Schema Components</a:t>
                      </a:r>
                    </a:p>
                  </a:txBody>
                  <a:tcPr marL="91438" marR="91438" marT="45671" marB="45671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44774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 err="1"/>
                        <a:t>wsdl:import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/>
                        <a:t>WSDL 2.0 Namespace</a:t>
                      </a:r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/>
                        <a:t>Declare that WSDL 2.0 components refer to WSDL 2.0 components from a DIFFERENT </a:t>
                      </a:r>
                      <a:r>
                        <a:rPr lang="en-US" sz="1400" b="0" i="0" dirty="0" err="1" smtClean="0"/>
                        <a:t>targetNamespace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/>
                        <a:t>XML Schema Components in the imported </a:t>
                      </a:r>
                      <a:r>
                        <a:rPr lang="en-US" sz="1400" b="0" i="0" dirty="0">
                          <a:hlinkClick r:id="rId5"/>
                        </a:rPr>
                        <a:t>Description</a:t>
                      </a:r>
                      <a:r>
                        <a:rPr lang="en-US" sz="1400" b="0" i="0" dirty="0"/>
                        <a:t> component are </a:t>
                      </a:r>
                      <a:r>
                        <a:rPr lang="en-US" sz="1400" b="0" i="0" dirty="0">
                          <a:solidFill>
                            <a:srgbClr val="FF0000"/>
                          </a:solidFill>
                        </a:rPr>
                        <a:t>NOT</a:t>
                      </a:r>
                      <a:r>
                        <a:rPr lang="en-US" sz="1400" b="0" i="0" dirty="0"/>
                        <a:t> visible to the containing </a:t>
                      </a: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hlinkClick r:id="rId5"/>
                        </a:rPr>
                        <a:t>description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58132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 err="1"/>
                        <a:t>wsdl:include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/>
                        <a:t>WSDL 2.0 Document</a:t>
                      </a:r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/>
                        <a:t>Merge Interface, Binding and Service components from another WSDL 2.0 document that has the SAME </a:t>
                      </a:r>
                      <a:r>
                        <a:rPr lang="en-US" sz="1400" b="0" i="0" dirty="0" err="1" smtClean="0"/>
                        <a:t>targetNamespace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/>
                        <a:t>XML Schema components in the included </a:t>
                      </a:r>
                      <a:r>
                        <a:rPr lang="en-US" sz="1400" b="0" i="0" dirty="0">
                          <a:hlinkClick r:id="rId5"/>
                        </a:rPr>
                        <a:t>Description</a:t>
                      </a:r>
                      <a:r>
                        <a:rPr lang="en-US" sz="1400" b="0" i="0" dirty="0"/>
                        <a:t> component's {</a:t>
                      </a:r>
                      <a:r>
                        <a:rPr lang="en-US" sz="1400" b="0" i="0" dirty="0">
                          <a:hlinkClick r:id="rId5"/>
                        </a:rPr>
                        <a:t>element declarations</a:t>
                      </a:r>
                      <a:r>
                        <a:rPr lang="en-US" sz="1400" b="0" i="0" dirty="0"/>
                        <a:t>} and {</a:t>
                      </a:r>
                      <a:r>
                        <a:rPr lang="en-US" sz="1400" b="0" i="0" dirty="0">
                          <a:hlinkClick r:id="rId5"/>
                        </a:rPr>
                        <a:t>type definitions</a:t>
                      </a:r>
                      <a:r>
                        <a:rPr lang="en-US" sz="1400" b="0" i="0" dirty="0"/>
                        <a:t>} properties are visible to the containing </a:t>
                      </a: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hlinkClick r:id="rId5"/>
                        </a:rPr>
                        <a:t>description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944774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/>
                        <a:t>wsdl:types/ xs:import</a:t>
                      </a:r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/>
                        <a:t>XML Schema Namespace</a:t>
                      </a:r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/>
                        <a:t>Declare that XML Schema components refer to XML Schema components from a DIFFERENT </a:t>
                      </a:r>
                      <a:r>
                        <a:rPr lang="en-US" sz="1400" b="0" i="0" dirty="0" err="1" smtClean="0"/>
                        <a:t>targetNamespace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/>
                        <a:t>XML Schema components in the imported namespace are visible to the containing </a:t>
                      </a: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hlinkClick r:id="rId5"/>
                        </a:rPr>
                        <a:t>description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44774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/>
                        <a:t>wsdl:types/ xs:schema/xs:import</a:t>
                      </a:r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/>
                        <a:t>XML Schema Namespace</a:t>
                      </a:r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/>
                        <a:t>Declare that XML Schema components refer to XML Schema components from a DIFFERENT </a:t>
                      </a:r>
                      <a:r>
                        <a:rPr lang="en-US" sz="1400" b="0" i="0" dirty="0" err="1" smtClean="0"/>
                        <a:t>targetNamespace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/>
                        <a:t>XML Schema components in the imported namespace are NOT visible to the containing </a:t>
                      </a: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hlinkClick r:id="rId5"/>
                        </a:rPr>
                        <a:t>description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944774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/>
                        <a:t>wsdl:types/ xs:schema/xs:include</a:t>
                      </a:r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/>
                        <a:t>XML Schema Document</a:t>
                      </a:r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/>
                        <a:t>Merge XML Schema components from another XML Schema document that has the SAME or NO </a:t>
                      </a:r>
                      <a:r>
                        <a:rPr lang="en-US" sz="1400" b="0" i="0" dirty="0" err="1" smtClean="0"/>
                        <a:t>targetNamespace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/>
                        <a:t>XML Schema components in the included document are visible to the </a:t>
                      </a:r>
                      <a:r>
                        <a:rPr lang="en-US" sz="1400" b="0" i="0"/>
                        <a:t>containing </a:t>
                      </a:r>
                      <a:r>
                        <a:rPr lang="en-US" sz="1400" b="0" i="0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hlinkClick r:id="rId5"/>
                        </a:rPr>
                        <a:t>description</a:t>
                      </a:r>
                      <a:endParaRPr lang="en-US" sz="1400" b="0" i="0" dirty="0"/>
                    </a:p>
                  </a:txBody>
                  <a:tcPr marL="91438" marR="91438" marT="45671" marB="45671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365"/>
    </mc:Choice>
    <mc:Fallback xmlns="">
      <p:transition spd="slow" advTm="94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Message Types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468438"/>
          </a:xfrm>
        </p:spPr>
        <p:txBody>
          <a:bodyPr>
            <a:normAutofit fontScale="55000" lnSpcReduction="20000"/>
          </a:bodyPr>
          <a:lstStyle/>
          <a:p>
            <a:pPr>
              <a:defRPr/>
            </a:pPr>
            <a:r>
              <a:rPr lang="zh-CN" altLang="en-US" sz="3600" dirty="0" smtClean="0"/>
              <a:t>消息</a:t>
            </a:r>
            <a:r>
              <a:rPr lang="zh-CN" altLang="en-US" sz="3600" dirty="0"/>
              <a:t>类型可能由</a:t>
            </a:r>
            <a:r>
              <a:rPr lang="zh-CN" altLang="en-US" sz="3600" dirty="0" smtClean="0"/>
              <a:t>不同于</a:t>
            </a:r>
            <a:r>
              <a:rPr lang="en-US" altLang="zh-CN" sz="3600" dirty="0" smtClean="0"/>
              <a:t>schema</a:t>
            </a:r>
            <a:r>
              <a:rPr lang="zh-CN" altLang="en-US" sz="3600" dirty="0" smtClean="0"/>
              <a:t>的其他方式定义，</a:t>
            </a:r>
            <a:r>
              <a:rPr lang="en-US" altLang="zh-CN" sz="3600" kern="1200" dirty="0">
                <a:latin typeface="Arial" charset="0"/>
                <a:ea typeface="宋体" pitchFamily="2" charset="-122"/>
              </a:rPr>
              <a:t>WSDL 2.0</a:t>
            </a:r>
            <a:r>
              <a:rPr lang="zh-CN" altLang="en-US" sz="3600" kern="1200" dirty="0">
                <a:latin typeface="Arial" charset="0"/>
                <a:ea typeface="宋体" pitchFamily="2" charset="-122"/>
              </a:rPr>
              <a:t>原生支持</a:t>
            </a:r>
            <a:r>
              <a:rPr lang="en-US" altLang="zh-CN" sz="3600" kern="1200" dirty="0">
                <a:latin typeface="Arial" charset="0"/>
                <a:ea typeface="宋体" pitchFamily="2" charset="-122"/>
              </a:rPr>
              <a:t>XML Schema </a:t>
            </a:r>
            <a:endParaRPr lang="en-US" altLang="zh-CN" sz="3600" dirty="0" smtClean="0"/>
          </a:p>
          <a:p>
            <a:pPr>
              <a:defRPr/>
            </a:pPr>
            <a:r>
              <a:rPr lang="zh-CN" altLang="en-US" sz="3600" kern="1200" dirty="0" smtClean="0">
                <a:latin typeface="Arial" charset="0"/>
                <a:ea typeface="宋体" pitchFamily="2" charset="-122"/>
              </a:rPr>
              <a:t>其他</a:t>
            </a:r>
            <a:r>
              <a:rPr lang="zh-CN" altLang="en-US" sz="3600" kern="1200" dirty="0">
                <a:latin typeface="Arial" charset="0"/>
                <a:ea typeface="宋体" pitchFamily="2" charset="-122"/>
              </a:rPr>
              <a:t>语言定义的消息类型可通过扩展引入到</a:t>
            </a:r>
            <a:r>
              <a:rPr lang="en-US" altLang="zh-CN" sz="3600" kern="1200" dirty="0">
                <a:latin typeface="Arial" charset="0"/>
                <a:ea typeface="宋体" pitchFamily="2" charset="-122"/>
              </a:rPr>
              <a:t>WSDL 2.0</a:t>
            </a:r>
            <a:r>
              <a:rPr lang="zh-CN" altLang="en-US" sz="3600" kern="1200" dirty="0">
                <a:latin typeface="Arial" charset="0"/>
                <a:ea typeface="宋体" pitchFamily="2" charset="-122"/>
              </a:rPr>
              <a:t>描述中 </a:t>
            </a:r>
            <a:endParaRPr lang="en-US" altLang="zh-CN" sz="3600" dirty="0"/>
          </a:p>
          <a:p>
            <a:pPr>
              <a:defRPr/>
            </a:pPr>
            <a:r>
              <a:rPr lang="en-US" altLang="zh-CN" sz="3600" kern="1200" dirty="0" err="1">
                <a:latin typeface="Arial" charset="0"/>
                <a:ea typeface="宋体" pitchFamily="2" charset="-122"/>
              </a:rPr>
              <a:t>wsdl</a:t>
            </a:r>
            <a:r>
              <a:rPr lang="zh-CN" altLang="en-US" sz="3600" kern="1200" dirty="0">
                <a:latin typeface="Arial" charset="0"/>
                <a:ea typeface="宋体" pitchFamily="2" charset="-122"/>
              </a:rPr>
              <a:t>：</a:t>
            </a:r>
            <a:r>
              <a:rPr lang="en-US" altLang="zh-CN" sz="3600" kern="1200" dirty="0">
                <a:latin typeface="Arial" charset="0"/>
                <a:ea typeface="宋体" pitchFamily="2" charset="-122"/>
              </a:rPr>
              <a:t>types</a:t>
            </a:r>
            <a:r>
              <a:rPr lang="zh-CN" altLang="en-US" sz="3600" kern="1200" dirty="0">
                <a:latin typeface="Arial" charset="0"/>
                <a:ea typeface="宋体" pitchFamily="2" charset="-122"/>
              </a:rPr>
              <a:t>元素的</a:t>
            </a:r>
            <a:r>
              <a:rPr lang="en-US" altLang="zh-CN" sz="3600" kern="1200" dirty="0">
                <a:latin typeface="Arial" charset="0"/>
                <a:ea typeface="宋体" pitchFamily="2" charset="-122"/>
              </a:rPr>
              <a:t>XML</a:t>
            </a:r>
            <a:r>
              <a:rPr lang="zh-CN" altLang="en-US" sz="3600" kern="1200" dirty="0">
                <a:latin typeface="Arial" charset="0"/>
                <a:ea typeface="宋体" pitchFamily="2" charset="-122"/>
              </a:rPr>
              <a:t>语法</a:t>
            </a:r>
            <a:endParaRPr lang="en-US" altLang="zh-CN" sz="3600" dirty="0" smtClean="0"/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fld id="{AC409912-28C2-4FF3-944C-88585D33748F}" type="slidenum">
              <a:rPr lang="en-US" altLang="zh-CN" sz="1000" smtClean="0">
                <a:solidFill>
                  <a:srgbClr val="000000"/>
                </a:solidFill>
              </a:rPr>
              <a:pPr>
                <a:buFont typeface="Wingdings" panose="05000000000000000000" pitchFamily="2" charset="2"/>
                <a:buNone/>
              </a:pPr>
              <a:t>2</a:t>
            </a:fld>
            <a:endParaRPr lang="en-US" altLang="zh-CN" sz="1000" smtClean="0">
              <a:solidFill>
                <a:srgbClr val="000000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1259632" y="3140968"/>
            <a:ext cx="6552728" cy="2117503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description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types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documentation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/&gt;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*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[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xs:import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namespace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 err="1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xs:anyURI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schemaLocation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 err="1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xs:anyURI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?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/&gt;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|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xs:schema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targetNamespace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 err="1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xs:anyURI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/&gt;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|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 other extension elements ]*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types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description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84188" y="5443538"/>
            <a:ext cx="8353425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/>
            </a:pPr>
            <a:r>
              <a:rPr lang="en-US" altLang="zh-CN" sz="2000" dirty="0" smtClean="0"/>
              <a:t>2</a:t>
            </a:r>
            <a:r>
              <a:rPr lang="zh-CN" altLang="en-US" sz="2000" dirty="0" smtClean="0"/>
              <a:t>种方式使</a:t>
            </a:r>
            <a:r>
              <a:rPr lang="en-US" altLang="zh-CN" sz="2000" dirty="0" smtClean="0"/>
              <a:t>XML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Schema</a:t>
            </a:r>
            <a:r>
              <a:rPr lang="zh-CN" altLang="en-US" sz="2000" dirty="0" smtClean="0"/>
              <a:t>消息定义可见，也就是，以</a:t>
            </a:r>
            <a:r>
              <a:rPr lang="en-US" altLang="zh-CN" sz="2000" dirty="0" err="1" smtClean="0"/>
              <a:t>QName</a:t>
            </a:r>
            <a:r>
              <a:rPr lang="zh-CN" altLang="en-US" sz="2000" dirty="0" smtClean="0"/>
              <a:t>的形式在文档中被引用：</a:t>
            </a:r>
            <a:r>
              <a:rPr lang="en-US" altLang="zh-CN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 err="1">
                <a:solidFill>
                  <a:srgbClr val="FF0000"/>
                </a:solidFill>
              </a:rPr>
              <a:t>inlining</a:t>
            </a:r>
            <a:r>
              <a:rPr lang="en-US" altLang="zh-CN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/>
              <a:t>or </a:t>
            </a:r>
            <a:r>
              <a:rPr lang="en-US" altLang="zh-CN" sz="2000" dirty="0" smtClean="0">
                <a:solidFill>
                  <a:srgbClr val="FF0000"/>
                </a:solidFill>
              </a:rPr>
              <a:t>importing</a:t>
            </a:r>
            <a:endParaRPr lang="en-US" altLang="zh-CN" sz="2000" dirty="0">
              <a:latin typeface="+mn-lt"/>
              <a:ea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920"/>
    </mc:Choice>
    <mc:Fallback xmlns="">
      <p:transition spd="slow" advTm="9892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Inlining</a:t>
            </a:r>
            <a:r>
              <a:rPr lang="en-US" altLang="zh-CN" dirty="0" smtClean="0"/>
              <a:t> XML Schema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400" dirty="0" smtClean="0">
                <a:latin typeface="Arial" panose="020B0604020202020204" pitchFamily="34" charset="0"/>
              </a:rPr>
              <a:t>当</a:t>
            </a:r>
            <a:r>
              <a:rPr lang="en-US" altLang="zh-CN" sz="2400" dirty="0">
                <a:latin typeface="Arial" panose="020B0604020202020204" pitchFamily="34" charset="0"/>
              </a:rPr>
              <a:t>XML Schema</a:t>
            </a:r>
            <a:r>
              <a:rPr lang="zh-CN" altLang="en-US" sz="2400" dirty="0">
                <a:latin typeface="Arial" panose="020B0604020202020204" pitchFamily="34" charset="0"/>
              </a:rPr>
              <a:t>直接内联在</a:t>
            </a:r>
            <a:r>
              <a:rPr lang="en-US" altLang="zh-CN" sz="2400" dirty="0">
                <a:latin typeface="Arial" panose="020B0604020202020204" pitchFamily="34" charset="0"/>
              </a:rPr>
              <a:t>WSDL 2.0</a:t>
            </a:r>
            <a:r>
              <a:rPr lang="zh-CN" altLang="en-US" sz="2400" dirty="0">
                <a:latin typeface="Arial" panose="020B0604020202020204" pitchFamily="34" charset="0"/>
              </a:rPr>
              <a:t>文档中时，它将使用由</a:t>
            </a:r>
            <a:r>
              <a:rPr lang="en-US" altLang="zh-CN" sz="2400" dirty="0">
                <a:latin typeface="Arial" panose="020B0604020202020204" pitchFamily="34" charset="0"/>
              </a:rPr>
              <a:t>XML Schema</a:t>
            </a:r>
            <a:r>
              <a:rPr lang="zh-CN" altLang="en-US" sz="2400" dirty="0">
                <a:latin typeface="Arial" panose="020B0604020202020204" pitchFamily="34" charset="0"/>
              </a:rPr>
              <a:t>定义的现有顶级</a:t>
            </a:r>
            <a:r>
              <a:rPr lang="en-US" altLang="zh-CN" sz="2400" dirty="0" err="1">
                <a:latin typeface="Arial" panose="020B0604020202020204" pitchFamily="34" charset="0"/>
              </a:rPr>
              <a:t>xs</a:t>
            </a:r>
            <a:r>
              <a:rPr lang="zh-CN" altLang="en-US" sz="2400" dirty="0">
                <a:latin typeface="Arial" panose="020B0604020202020204" pitchFamily="34" charset="0"/>
              </a:rPr>
              <a:t>：</a:t>
            </a:r>
            <a:r>
              <a:rPr lang="en-US" altLang="zh-CN" sz="2400" dirty="0">
                <a:latin typeface="Arial" panose="020B0604020202020204" pitchFamily="34" charset="0"/>
              </a:rPr>
              <a:t>schema</a:t>
            </a:r>
            <a:r>
              <a:rPr lang="zh-CN" altLang="en-US" sz="2400" dirty="0">
                <a:latin typeface="Arial" panose="020B0604020202020204" pitchFamily="34" charset="0"/>
              </a:rPr>
              <a:t>元素来执行此操作，就像将</a:t>
            </a:r>
            <a:r>
              <a:rPr lang="en-US" altLang="zh-CN" sz="2400" dirty="0">
                <a:latin typeface="Arial" panose="020B0604020202020204" pitchFamily="34" charset="0"/>
              </a:rPr>
              <a:t>schema</a:t>
            </a:r>
            <a:r>
              <a:rPr lang="zh-CN" altLang="en-US" sz="2400" dirty="0">
                <a:latin typeface="Arial" panose="020B0604020202020204" pitchFamily="34" charset="0"/>
              </a:rPr>
              <a:t>文件复制粘贴到</a:t>
            </a:r>
            <a:r>
              <a:rPr lang="en-US" altLang="zh-CN" sz="2400" dirty="0">
                <a:latin typeface="Arial" panose="020B0604020202020204" pitchFamily="34" charset="0"/>
              </a:rPr>
              <a:t>types</a:t>
            </a:r>
            <a:r>
              <a:rPr lang="zh-CN" altLang="en-US" sz="2400" dirty="0">
                <a:latin typeface="Arial" panose="020B0604020202020204" pitchFamily="34" charset="0"/>
              </a:rPr>
              <a:t>元素中</a:t>
            </a:r>
            <a:r>
              <a:rPr lang="zh-CN" altLang="en-US" sz="2400" dirty="0" smtClean="0">
                <a:latin typeface="Arial" panose="020B0604020202020204" pitchFamily="34" charset="0"/>
              </a:rPr>
              <a:t>一样</a:t>
            </a:r>
            <a:endParaRPr lang="zh-CN" altLang="en-US" sz="2400" dirty="0" smtClean="0"/>
          </a:p>
          <a:p>
            <a:pPr>
              <a:lnSpc>
                <a:spcPct val="120000"/>
              </a:lnSpc>
              <a:defRPr/>
            </a:pPr>
            <a:r>
              <a:rPr lang="zh-CN" altLang="en-US" sz="2400" dirty="0" smtClean="0">
                <a:latin typeface="Arial" panose="020B0604020202020204" pitchFamily="34" charset="0"/>
              </a:rPr>
              <a:t>在</a:t>
            </a:r>
            <a:r>
              <a:rPr lang="zh-CN" altLang="en-US" sz="2400" dirty="0">
                <a:latin typeface="Arial" panose="020B0604020202020204" pitchFamily="34" charset="0"/>
              </a:rPr>
              <a:t>内联模式中定义的</a:t>
            </a:r>
            <a:r>
              <a:rPr lang="en-US" altLang="zh-CN" sz="2400" dirty="0">
                <a:latin typeface="Arial" panose="020B0604020202020204" pitchFamily="34" charset="0"/>
              </a:rPr>
              <a:t>schema</a:t>
            </a:r>
            <a:r>
              <a:rPr lang="zh-CN" altLang="en-US" sz="2400" dirty="0">
                <a:latin typeface="Arial" panose="020B0604020202020204" pitchFamily="34" charset="0"/>
              </a:rPr>
              <a:t>组件随后可用于包含</a:t>
            </a:r>
            <a:r>
              <a:rPr lang="en-US" altLang="zh-CN" sz="2400" dirty="0">
                <a:latin typeface="Arial" panose="020B0604020202020204" pitchFamily="34" charset="0"/>
              </a:rPr>
              <a:t>WSDL </a:t>
            </a:r>
            <a:r>
              <a:rPr lang="en-US" altLang="zh-CN" sz="2400" dirty="0" smtClean="0">
                <a:latin typeface="Arial" panose="020B0604020202020204" pitchFamily="34" charset="0"/>
              </a:rPr>
              <a:t>2.0</a:t>
            </a:r>
            <a:r>
              <a:rPr lang="zh-CN" altLang="en-US" sz="2400" dirty="0" smtClean="0">
                <a:latin typeface="Arial" panose="020B0604020202020204" pitchFamily="34" charset="0"/>
              </a:rPr>
              <a:t>的</a:t>
            </a:r>
            <a:r>
              <a:rPr lang="en-US" altLang="zh-CN" sz="2400" dirty="0" smtClean="0">
                <a:latin typeface="Arial" panose="020B0604020202020204" pitchFamily="34" charset="0"/>
              </a:rPr>
              <a:t>description</a:t>
            </a:r>
            <a:r>
              <a:rPr lang="zh-CN" altLang="en-US" sz="2400" dirty="0" smtClean="0">
                <a:latin typeface="Arial" panose="020B0604020202020204" pitchFamily="34" charset="0"/>
              </a:rPr>
              <a:t>，通过</a:t>
            </a:r>
            <a:r>
              <a:rPr lang="en-US" altLang="zh-CN" sz="2400" dirty="0" err="1">
                <a:solidFill>
                  <a:srgbClr val="FF0000"/>
                </a:solidFill>
              </a:rPr>
              <a:t>QName</a:t>
            </a:r>
            <a:r>
              <a:rPr lang="zh-CN" altLang="en-US" sz="2400" dirty="0" smtClean="0">
                <a:latin typeface="Arial" panose="020B0604020202020204" pitchFamily="34" charset="0"/>
              </a:rPr>
              <a:t>引用</a:t>
            </a:r>
            <a:endParaRPr lang="en-US" altLang="zh-CN" sz="2400" dirty="0" smtClean="0"/>
          </a:p>
          <a:p>
            <a:pPr lvl="1">
              <a:lnSpc>
                <a:spcPct val="120000"/>
              </a:lnSpc>
              <a:defRPr/>
            </a:pPr>
            <a:r>
              <a:rPr lang="en-US" altLang="zh-CN" sz="1900" dirty="0" err="1" smtClean="0"/>
              <a:t>Inlining</a:t>
            </a:r>
            <a:r>
              <a:rPr lang="zh-CN" altLang="en-US" sz="1900" dirty="0" smtClean="0"/>
              <a:t>是把</a:t>
            </a:r>
            <a:r>
              <a:rPr lang="en-US" altLang="zh-CN" sz="1900" dirty="0" smtClean="0"/>
              <a:t>schema</a:t>
            </a:r>
            <a:r>
              <a:rPr lang="zh-CN" altLang="en-US" sz="1900" dirty="0" smtClean="0"/>
              <a:t>定义放在</a:t>
            </a:r>
            <a:r>
              <a:rPr lang="en-US" altLang="zh-CN" sz="1900" dirty="0" smtClean="0"/>
              <a:t>types</a:t>
            </a:r>
            <a:r>
              <a:rPr lang="zh-CN" altLang="en-US" sz="1900" dirty="0" smtClean="0"/>
              <a:t>下的</a:t>
            </a:r>
            <a:r>
              <a:rPr lang="en-US" altLang="zh-CN" sz="1900" dirty="0" err="1" smtClean="0"/>
              <a:t>xs:schema</a:t>
            </a:r>
            <a:r>
              <a:rPr lang="zh-CN" altLang="en-US" sz="1900" dirty="0" smtClean="0"/>
              <a:t>元素中</a:t>
            </a:r>
          </a:p>
          <a:p>
            <a:pPr lvl="1">
              <a:lnSpc>
                <a:spcPct val="120000"/>
              </a:lnSpc>
              <a:defRPr/>
            </a:pPr>
            <a:r>
              <a:rPr lang="en-US" altLang="zh-CN" sz="1900" dirty="0" smtClean="0"/>
              <a:t>Importing</a:t>
            </a:r>
            <a:r>
              <a:rPr lang="zh-CN" altLang="en-US" sz="1900" dirty="0" smtClean="0"/>
              <a:t>是把其他文档中的</a:t>
            </a:r>
            <a:r>
              <a:rPr lang="en-US" altLang="zh-CN" sz="1900" dirty="0" smtClean="0"/>
              <a:t>schema</a:t>
            </a:r>
            <a:r>
              <a:rPr lang="zh-CN" altLang="en-US" sz="1900" dirty="0" smtClean="0"/>
              <a:t>定义</a:t>
            </a:r>
            <a:r>
              <a:rPr lang="zh-CN" altLang="en-US" sz="1900" dirty="0" smtClean="0"/>
              <a:t>通过</a:t>
            </a:r>
            <a:r>
              <a:rPr lang="en-US" altLang="zh-CN" sz="1900" dirty="0" err="1" smtClean="0"/>
              <a:t>xs:import</a:t>
            </a:r>
            <a:r>
              <a:rPr lang="zh-CN" altLang="en-US" sz="1900" dirty="0" smtClean="0"/>
              <a:t>引入</a:t>
            </a:r>
            <a:endParaRPr lang="zh-CN" altLang="en-US" sz="1900" dirty="0" smtClean="0"/>
          </a:p>
          <a:p>
            <a:pPr>
              <a:lnSpc>
                <a:spcPct val="120000"/>
              </a:lnSpc>
              <a:defRPr/>
            </a:pPr>
            <a:r>
              <a:rPr lang="en-US" altLang="zh-CN" sz="2400" dirty="0" err="1" smtClean="0"/>
              <a:t>Inlined</a:t>
            </a:r>
            <a:r>
              <a:rPr lang="en-US" altLang="zh-CN" sz="2400" dirty="0" smtClean="0"/>
              <a:t> </a:t>
            </a:r>
            <a:r>
              <a:rPr lang="en-US" altLang="zh-CN" sz="2400" dirty="0"/>
              <a:t>schema </a:t>
            </a:r>
            <a:r>
              <a:rPr lang="zh-CN" altLang="en-US" sz="2400" dirty="0" smtClean="0"/>
              <a:t>定义只在</a:t>
            </a:r>
            <a:r>
              <a:rPr lang="en-US" altLang="zh-CN" sz="2400" dirty="0"/>
              <a:t>WSDL 2.0 description </a:t>
            </a:r>
            <a:r>
              <a:rPr lang="zh-CN" altLang="en-US" sz="2400" dirty="0" smtClean="0"/>
              <a:t>中可用</a:t>
            </a:r>
            <a:endParaRPr lang="en-US" altLang="zh-CN" sz="2400" dirty="0"/>
          </a:p>
        </p:txBody>
      </p:sp>
      <p:sp>
        <p:nvSpPr>
          <p:cNvPr id="23556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fld id="{6D629743-2EA4-4367-8D03-4809460F4426}" type="slidenum">
              <a:rPr lang="en-US" altLang="zh-CN" sz="1000" smtClean="0">
                <a:solidFill>
                  <a:srgbClr val="000000"/>
                </a:solidFill>
              </a:rPr>
              <a:pPr>
                <a:buFont typeface="Wingdings" panose="05000000000000000000" pitchFamily="2" charset="2"/>
                <a:buNone/>
              </a:pPr>
              <a:t>3</a:t>
            </a:fld>
            <a:endParaRPr lang="en-US" altLang="zh-CN" sz="1000" smtClean="0">
              <a:solidFill>
                <a:srgbClr val="000000"/>
              </a:solidFill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152"/>
    </mc:Choice>
    <mc:Fallback xmlns="">
      <p:transition spd="slow" advTm="2551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fld id="{5187F549-9B73-4CF5-80D9-28D0FE63A27B}" type="slidenum">
              <a:rPr lang="en-US" altLang="zh-CN" sz="1000" smtClean="0">
                <a:solidFill>
                  <a:srgbClr val="000000"/>
                </a:solidFill>
              </a:rPr>
              <a:pPr>
                <a:buFont typeface="Wingdings" panose="05000000000000000000" pitchFamily="2" charset="2"/>
                <a:buNone/>
              </a:pPr>
              <a:t>4</a:t>
            </a:fld>
            <a:endParaRPr lang="en-US" altLang="zh-CN" sz="1000" smtClean="0">
              <a:solidFill>
                <a:srgbClr val="000000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61864" y="-27384"/>
            <a:ext cx="8424936" cy="6906506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 smtClean="0"/>
              <a:t>&lt;</a:t>
            </a:r>
            <a:r>
              <a:rPr lang="en-US" altLang="zh-CN" sz="1800" dirty="0"/>
              <a:t>description </a:t>
            </a:r>
            <a:r>
              <a:rPr lang="en-US" altLang="zh-CN" sz="1800" dirty="0" err="1" smtClean="0"/>
              <a:t>targetNamespace</a:t>
            </a:r>
            <a:r>
              <a:rPr lang="en-US" altLang="zh-CN" sz="1800" dirty="0" smtClean="0"/>
              <a:t>=</a:t>
            </a:r>
            <a:r>
              <a:rPr lang="en-US" altLang="zh-CN" sz="1800" dirty="0" smtClean="0">
                <a:hlinkClick r:id="rId4"/>
              </a:rPr>
              <a:t>http</a:t>
            </a:r>
            <a:r>
              <a:rPr lang="en-US" altLang="zh-CN" sz="1800" dirty="0">
                <a:hlinkClick r:id="rId4"/>
              </a:rPr>
              <a:t>://</a:t>
            </a:r>
            <a:r>
              <a:rPr lang="en-US" altLang="zh-CN" sz="1800" dirty="0" smtClean="0">
                <a:hlinkClick r:id="rId4"/>
              </a:rPr>
              <a:t>greath.example.com/2004/wsdl/resSvc</a:t>
            </a:r>
            <a:r>
              <a:rPr lang="en-US" altLang="zh-CN" sz="1800" dirty="0" smtClean="0"/>
              <a:t> </a:t>
            </a:r>
            <a:r>
              <a:rPr lang="en-US" altLang="zh-CN" sz="1800" dirty="0" err="1" smtClean="0"/>
              <a:t>xmlns</a:t>
            </a:r>
            <a:r>
              <a:rPr lang="en-US" altLang="zh-CN" sz="1800" dirty="0" smtClean="0"/>
              <a:t>=</a:t>
            </a:r>
            <a:r>
              <a:rPr lang="en-US" altLang="zh-CN" sz="1800" dirty="0" smtClean="0">
                <a:hlinkClick r:id="rId5"/>
              </a:rPr>
              <a:t>http</a:t>
            </a:r>
            <a:r>
              <a:rPr lang="en-US" altLang="zh-CN" sz="1800" dirty="0">
                <a:hlinkClick r:id="rId5"/>
              </a:rPr>
              <a:t>://</a:t>
            </a:r>
            <a:r>
              <a:rPr lang="en-US" altLang="zh-CN" sz="1800" dirty="0" smtClean="0">
                <a:hlinkClick r:id="rId5"/>
              </a:rPr>
              <a:t>www.w3.org/ns/wsdl</a:t>
            </a:r>
            <a:r>
              <a:rPr lang="en-US" altLang="zh-CN" sz="1800" dirty="0" smtClean="0"/>
              <a:t> </a:t>
            </a:r>
            <a:r>
              <a:rPr lang="en-US" altLang="zh-CN" sz="1800" dirty="0" err="1" smtClean="0"/>
              <a:t>xmlns:ghns</a:t>
            </a:r>
            <a:r>
              <a:rPr lang="en-US" altLang="zh-CN" sz="1800" dirty="0" smtClean="0"/>
              <a:t>=</a:t>
            </a:r>
            <a:r>
              <a:rPr lang="en-US" altLang="zh-CN" sz="1800" dirty="0" smtClean="0">
                <a:hlinkClick r:id="rId6"/>
              </a:rPr>
              <a:t>http</a:t>
            </a:r>
            <a:r>
              <a:rPr lang="en-US" altLang="zh-CN" sz="1800" dirty="0">
                <a:hlinkClick r:id="rId6"/>
              </a:rPr>
              <a:t>://</a:t>
            </a:r>
            <a:r>
              <a:rPr lang="en-US" altLang="zh-CN" sz="1800" dirty="0" smtClean="0">
                <a:hlinkClick r:id="rId6"/>
              </a:rPr>
              <a:t>greath.example.com/2004/schemas/resSvc</a:t>
            </a:r>
            <a:r>
              <a:rPr lang="en-US" altLang="zh-CN" sz="1800" dirty="0" smtClean="0"/>
              <a:t> </a:t>
            </a:r>
            <a:r>
              <a:rPr lang="en-US" altLang="zh-CN" sz="1800" dirty="0" err="1" smtClean="0"/>
              <a:t>xmlns:tns</a:t>
            </a:r>
            <a:r>
              <a:rPr lang="en-US" altLang="zh-CN" sz="1800" dirty="0"/>
              <a:t>="http://</a:t>
            </a:r>
            <a:r>
              <a:rPr lang="en-US" altLang="zh-CN" sz="1800" dirty="0" err="1"/>
              <a:t>greath.example.com</a:t>
            </a:r>
            <a:r>
              <a:rPr lang="en-US" altLang="zh-CN" sz="1800" dirty="0"/>
              <a:t>/2004/</a:t>
            </a:r>
            <a:r>
              <a:rPr lang="en-US" altLang="zh-CN" sz="1800" dirty="0" err="1"/>
              <a:t>wsdl</a:t>
            </a:r>
            <a:r>
              <a:rPr lang="en-US" altLang="zh-CN" sz="1800" dirty="0"/>
              <a:t>/</a:t>
            </a:r>
            <a:r>
              <a:rPr lang="en-US" altLang="zh-CN" sz="1800" dirty="0" err="1"/>
              <a:t>resSvc</a:t>
            </a:r>
            <a:r>
              <a:rPr lang="en-US" altLang="zh-CN" sz="1800" dirty="0" smtClean="0"/>
              <a:t>"&gt;  ... </a:t>
            </a:r>
            <a:r>
              <a:rPr lang="en-US" altLang="zh-CN" sz="1800" dirty="0"/>
              <a:t>	</a:t>
            </a:r>
            <a:endParaRPr lang="en-US" altLang="zh-CN" sz="1800" dirty="0" smtClean="0"/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 smtClean="0"/>
              <a:t>  &lt;</a:t>
            </a:r>
            <a:r>
              <a:rPr lang="en-US" altLang="zh-CN" sz="1800" dirty="0"/>
              <a:t>types</a:t>
            </a:r>
            <a:r>
              <a:rPr lang="en-US" altLang="zh-CN" sz="1800" dirty="0" smtClean="0"/>
              <a:t>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 smtClean="0"/>
              <a:t>    &lt;</a:t>
            </a:r>
            <a:r>
              <a:rPr lang="en-US" altLang="zh-CN" sz="1800" dirty="0" err="1" smtClean="0"/>
              <a:t>xs:schema</a:t>
            </a:r>
            <a:r>
              <a:rPr lang="en-US" altLang="zh-CN" sz="1800" dirty="0" smtClean="0"/>
              <a:t> </a:t>
            </a:r>
            <a:r>
              <a:rPr lang="en-US" altLang="zh-CN" sz="1800" dirty="0" err="1" smtClean="0"/>
              <a:t>targetNamespace</a:t>
            </a:r>
            <a:r>
              <a:rPr lang="en-US" altLang="zh-CN" sz="1800" dirty="0" smtClean="0"/>
              <a:t>="</a:t>
            </a:r>
            <a:r>
              <a:rPr lang="en-US" altLang="zh-CN" sz="1800" dirty="0"/>
              <a:t>http://</a:t>
            </a:r>
            <a:r>
              <a:rPr lang="en-US" altLang="zh-CN" sz="1800" dirty="0" err="1"/>
              <a:t>greath.example.com</a:t>
            </a:r>
            <a:r>
              <a:rPr lang="en-US" altLang="zh-CN" sz="1800" dirty="0"/>
              <a:t>/2004/schemas/</a:t>
            </a:r>
            <a:r>
              <a:rPr lang="en-US" altLang="zh-CN" sz="1800" dirty="0" err="1"/>
              <a:t>resSvc</a:t>
            </a:r>
            <a:r>
              <a:rPr lang="en-US" altLang="zh-CN" sz="1800" dirty="0"/>
              <a:t>" </a:t>
            </a:r>
            <a:r>
              <a:rPr lang="en-US" altLang="zh-CN" sz="1800" dirty="0" err="1"/>
              <a:t>xmlns</a:t>
            </a:r>
            <a:r>
              <a:rPr lang="en-US" altLang="zh-CN" sz="1800" dirty="0"/>
              <a:t>="http://</a:t>
            </a:r>
            <a:r>
              <a:rPr lang="en-US" altLang="zh-CN" sz="1800" dirty="0" err="1"/>
              <a:t>greath.example.com</a:t>
            </a:r>
            <a:r>
              <a:rPr lang="en-US" altLang="zh-CN" sz="1800" dirty="0"/>
              <a:t>/2004/schemas/</a:t>
            </a:r>
            <a:r>
              <a:rPr lang="en-US" altLang="zh-CN" sz="1800" dirty="0" err="1"/>
              <a:t>resSvc</a:t>
            </a:r>
            <a:r>
              <a:rPr lang="en-US" altLang="zh-CN" sz="1800" dirty="0"/>
              <a:t>" </a:t>
            </a:r>
            <a:r>
              <a:rPr lang="en-US" altLang="zh-CN" sz="1800" dirty="0" err="1"/>
              <a:t>xmlns:xs</a:t>
            </a:r>
            <a:r>
              <a:rPr lang="en-US" altLang="zh-CN" sz="1800" dirty="0"/>
              <a:t>="http://www.w3.org/2001/</a:t>
            </a:r>
            <a:r>
              <a:rPr lang="en-US" altLang="zh-CN" sz="1800" dirty="0" err="1"/>
              <a:t>XMLSchema</a:t>
            </a:r>
            <a:r>
              <a:rPr lang="en-US" altLang="zh-CN" sz="1800" dirty="0" smtClean="0"/>
              <a:t>"&gt;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 smtClean="0"/>
              <a:t>        &lt;</a:t>
            </a:r>
            <a:r>
              <a:rPr lang="en-US" altLang="zh-CN" sz="1800" dirty="0" err="1"/>
              <a:t>xs:element</a:t>
            </a:r>
            <a:r>
              <a:rPr lang="en-US" altLang="zh-CN" sz="1800" dirty="0"/>
              <a:t> name="</a:t>
            </a:r>
            <a:r>
              <a:rPr lang="en-US" altLang="zh-CN" sz="1800" dirty="0" err="1"/>
              <a:t>checkAvailability</a:t>
            </a:r>
            <a:r>
              <a:rPr lang="en-US" altLang="zh-CN" sz="1800" dirty="0"/>
              <a:t>" type="</a:t>
            </a:r>
            <a:r>
              <a:rPr lang="en-US" altLang="zh-CN" sz="1800" dirty="0" err="1"/>
              <a:t>tCheckAvailability</a:t>
            </a:r>
            <a:r>
              <a:rPr lang="en-US" altLang="zh-CN" sz="1800" dirty="0" smtClean="0"/>
              <a:t>"/&gt;</a:t>
            </a:r>
            <a:endParaRPr lang="en-US" altLang="zh-CN" sz="1800" dirty="0"/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 smtClean="0"/>
              <a:t>        &lt;</a:t>
            </a:r>
            <a:r>
              <a:rPr lang="en-US" altLang="zh-CN" sz="1800" dirty="0" err="1"/>
              <a:t>xs:complexType</a:t>
            </a:r>
            <a:r>
              <a:rPr lang="en-US" altLang="zh-CN" sz="1800" dirty="0"/>
              <a:t> name="</a:t>
            </a:r>
            <a:r>
              <a:rPr lang="en-US" altLang="zh-CN" sz="1800" dirty="0" err="1" smtClean="0"/>
              <a:t>tCheckAvailability</a:t>
            </a:r>
            <a:r>
              <a:rPr lang="en-US" altLang="zh-CN" sz="1800" dirty="0" smtClean="0"/>
              <a:t>”&gt;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/>
              <a:t> </a:t>
            </a:r>
            <a:r>
              <a:rPr lang="en-US" altLang="zh-CN" sz="1800" dirty="0" smtClean="0"/>
              <a:t>              &lt;</a:t>
            </a:r>
            <a:r>
              <a:rPr lang="en-US" altLang="zh-CN" sz="1800" dirty="0" err="1" smtClean="0"/>
              <a:t>xs:sequence</a:t>
            </a:r>
            <a:r>
              <a:rPr lang="en-US" altLang="zh-CN" sz="1800" dirty="0" smtClean="0"/>
              <a:t>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/>
              <a:t>	</a:t>
            </a:r>
            <a:r>
              <a:rPr lang="en-US" altLang="zh-CN" sz="1800" dirty="0" smtClean="0"/>
              <a:t>	&lt;</a:t>
            </a:r>
            <a:r>
              <a:rPr lang="en-US" altLang="zh-CN" sz="1800" dirty="0" err="1" smtClean="0"/>
              <a:t>xs:element</a:t>
            </a:r>
            <a:r>
              <a:rPr lang="en-US" altLang="zh-CN" sz="1800" dirty="0" smtClean="0"/>
              <a:t> </a:t>
            </a:r>
            <a:r>
              <a:rPr lang="en-US" altLang="zh-CN" sz="1800" dirty="0"/>
              <a:t>name="</a:t>
            </a:r>
            <a:r>
              <a:rPr lang="en-US" altLang="zh-CN" sz="1800" dirty="0" err="1"/>
              <a:t>checkInDate</a:t>
            </a:r>
            <a:r>
              <a:rPr lang="en-US" altLang="zh-CN" sz="1800" dirty="0"/>
              <a:t>" type="</a:t>
            </a:r>
            <a:r>
              <a:rPr lang="en-US" altLang="zh-CN" sz="1800" dirty="0" err="1"/>
              <a:t>xs:date</a:t>
            </a:r>
            <a:r>
              <a:rPr lang="en-US" altLang="zh-CN" sz="1800" dirty="0"/>
              <a:t>"/&gt;				</a:t>
            </a:r>
            <a:r>
              <a:rPr lang="en-US" altLang="zh-CN" sz="1800" dirty="0" smtClean="0"/>
              <a:t>&lt;</a:t>
            </a:r>
            <a:r>
              <a:rPr lang="en-US" altLang="zh-CN" sz="1800" dirty="0" err="1"/>
              <a:t>xs:element</a:t>
            </a:r>
            <a:r>
              <a:rPr lang="en-US" altLang="zh-CN" sz="1800" dirty="0"/>
              <a:t> name="</a:t>
            </a:r>
            <a:r>
              <a:rPr lang="en-US" altLang="zh-CN" sz="1800" dirty="0" err="1"/>
              <a:t>checkOutDate</a:t>
            </a:r>
            <a:r>
              <a:rPr lang="en-US" altLang="zh-CN" sz="1800" dirty="0"/>
              <a:t>" type="</a:t>
            </a:r>
            <a:r>
              <a:rPr lang="en-US" altLang="zh-CN" sz="1800" dirty="0" err="1"/>
              <a:t>xs:date</a:t>
            </a:r>
            <a:r>
              <a:rPr lang="en-US" altLang="zh-CN" sz="1800" dirty="0"/>
              <a:t>"/&gt;				</a:t>
            </a:r>
            <a:r>
              <a:rPr lang="en-US" altLang="zh-CN" sz="1800" dirty="0" smtClean="0"/>
              <a:t>&lt;</a:t>
            </a:r>
            <a:r>
              <a:rPr lang="en-US" altLang="zh-CN" sz="1800" dirty="0" err="1"/>
              <a:t>xs:element</a:t>
            </a:r>
            <a:r>
              <a:rPr lang="en-US" altLang="zh-CN" sz="1800" dirty="0"/>
              <a:t> name="</a:t>
            </a:r>
            <a:r>
              <a:rPr lang="en-US" altLang="zh-CN" sz="1800" dirty="0" err="1" smtClean="0"/>
              <a:t>roomType</a:t>
            </a:r>
            <a:r>
              <a:rPr lang="en-US" altLang="zh-CN" sz="1800" dirty="0" smtClean="0"/>
              <a:t>” type</a:t>
            </a:r>
            <a:r>
              <a:rPr lang="en-US" altLang="zh-CN" sz="1800" dirty="0"/>
              <a:t>="</a:t>
            </a:r>
            <a:r>
              <a:rPr lang="en-US" altLang="zh-CN" sz="1800" dirty="0" err="1"/>
              <a:t>xs:string</a:t>
            </a:r>
            <a:r>
              <a:rPr lang="en-US" altLang="zh-CN" sz="1800" dirty="0" smtClean="0"/>
              <a:t>"/&gt;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/>
              <a:t>	</a:t>
            </a:r>
            <a:r>
              <a:rPr lang="en-US" altLang="zh-CN" sz="1800" dirty="0" smtClean="0"/>
              <a:t>  &lt;/</a:t>
            </a:r>
            <a:r>
              <a:rPr lang="en-US" altLang="zh-CN" sz="1800" dirty="0" err="1"/>
              <a:t>xs:sequence</a:t>
            </a:r>
            <a:r>
              <a:rPr lang="en-US" altLang="zh-CN" sz="1800" dirty="0"/>
              <a:t>&gt;			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 smtClean="0"/>
              <a:t>        &lt;/</a:t>
            </a:r>
            <a:r>
              <a:rPr lang="en-US" altLang="zh-CN" sz="1800" dirty="0" err="1"/>
              <a:t>xs:complexType</a:t>
            </a:r>
            <a:r>
              <a:rPr lang="en-US" altLang="zh-CN" sz="1800" dirty="0"/>
              <a:t>&gt;			</a:t>
            </a:r>
            <a:endParaRPr lang="en-US" altLang="zh-CN" sz="1800" dirty="0" smtClean="0"/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 smtClean="0"/>
              <a:t>        &lt;</a:t>
            </a:r>
            <a:r>
              <a:rPr lang="en-US" altLang="zh-CN" sz="1800" dirty="0" err="1"/>
              <a:t>xs:element</a:t>
            </a:r>
            <a:r>
              <a:rPr lang="en-US" altLang="zh-CN" sz="1800" dirty="0"/>
              <a:t> name="</a:t>
            </a:r>
            <a:r>
              <a:rPr lang="en-US" altLang="zh-CN" sz="1800" dirty="0" err="1"/>
              <a:t>checkAvailabilityResponse</a:t>
            </a:r>
            <a:r>
              <a:rPr lang="en-US" altLang="zh-CN" sz="1800" dirty="0"/>
              <a:t>" type="</a:t>
            </a:r>
            <a:r>
              <a:rPr lang="en-US" altLang="zh-CN" sz="1800" dirty="0" err="1"/>
              <a:t>xs:double</a:t>
            </a:r>
            <a:r>
              <a:rPr lang="en-US" altLang="zh-CN" sz="1800" dirty="0" smtClean="0"/>
              <a:t>"/&gt;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/>
              <a:t> </a:t>
            </a:r>
            <a:r>
              <a:rPr lang="en-US" altLang="zh-CN" sz="1800" dirty="0" smtClean="0"/>
              <a:t>       &lt;</a:t>
            </a:r>
            <a:r>
              <a:rPr lang="en-US" altLang="zh-CN" sz="1800" dirty="0" err="1"/>
              <a:t>xs:element</a:t>
            </a:r>
            <a:r>
              <a:rPr lang="en-US" altLang="zh-CN" sz="1800" dirty="0"/>
              <a:t> name="</a:t>
            </a:r>
            <a:r>
              <a:rPr lang="en-US" altLang="zh-CN" sz="1800" dirty="0" err="1"/>
              <a:t>invalidDataError</a:t>
            </a:r>
            <a:r>
              <a:rPr lang="en-US" altLang="zh-CN" sz="1800" dirty="0"/>
              <a:t>" type="</a:t>
            </a:r>
            <a:r>
              <a:rPr lang="en-US" altLang="zh-CN" sz="1800" dirty="0" err="1"/>
              <a:t>xs:string</a:t>
            </a:r>
            <a:r>
              <a:rPr lang="en-US" altLang="zh-CN" sz="1800" dirty="0" smtClean="0"/>
              <a:t>"/&gt;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 smtClean="0"/>
              <a:t>    &lt;/</a:t>
            </a:r>
            <a:r>
              <a:rPr lang="en-US" altLang="zh-CN" sz="1800" dirty="0" err="1"/>
              <a:t>xs:schema</a:t>
            </a:r>
            <a:r>
              <a:rPr lang="en-US" altLang="zh-CN" sz="1800" dirty="0"/>
              <a:t>&gt;	</a:t>
            </a:r>
            <a:endParaRPr lang="en-US" altLang="zh-CN" sz="1800" dirty="0" smtClean="0"/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 smtClean="0"/>
              <a:t>  &lt;/</a:t>
            </a:r>
            <a:r>
              <a:rPr lang="en-US" altLang="zh-CN" sz="1800" dirty="0"/>
              <a:t>types</a:t>
            </a:r>
            <a:r>
              <a:rPr lang="en-US" altLang="zh-CN" sz="1800" dirty="0" smtClean="0"/>
              <a:t>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altLang="zh-CN" sz="1800" dirty="0" smtClean="0"/>
              <a:t>&lt;/</a:t>
            </a:r>
            <a:r>
              <a:rPr lang="en-US" altLang="zh-CN" sz="1800" dirty="0"/>
              <a:t>description&gt;</a:t>
            </a:r>
            <a:endParaRPr lang="en-US" altLang="zh-CN" sz="18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824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447"/>
    </mc:Choice>
    <mc:Fallback>
      <p:transition spd="slow" advTm="383447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Importing XML Schema under </a:t>
            </a:r>
            <a:r>
              <a:rPr lang="en-US" altLang="zh-CN" dirty="0" smtClean="0">
                <a:hlinkClick r:id="rId5" action="ppaction://hlinkpres?slideindex=1&amp;slidetitle="/>
              </a:rPr>
              <a:t>types</a:t>
            </a:r>
            <a:r>
              <a:rPr lang="en-US" altLang="zh-CN" dirty="0" smtClean="0"/>
              <a:t> (1/2)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defRPr/>
            </a:pPr>
            <a:r>
              <a:rPr lang="zh-CN" altLang="en-US" sz="2400" dirty="0" smtClean="0">
                <a:latin typeface="Arial" panose="020B0604020202020204" pitchFamily="34" charset="0"/>
              </a:rPr>
              <a:t>如果希望在多个</a:t>
            </a:r>
            <a:r>
              <a:rPr lang="en-US" altLang="zh-CN" sz="2400" dirty="0" smtClean="0">
                <a:latin typeface="Arial" panose="020B0604020202020204" pitchFamily="34" charset="0"/>
              </a:rPr>
              <a:t>WSDL 2.0</a:t>
            </a:r>
            <a:r>
              <a:rPr lang="zh-CN" altLang="en-US" sz="2400" dirty="0" smtClean="0">
                <a:latin typeface="Arial" panose="020B0604020202020204" pitchFamily="34" charset="0"/>
              </a:rPr>
              <a:t> </a:t>
            </a:r>
            <a:r>
              <a:rPr lang="en-US" altLang="zh-CN" sz="2400" dirty="0" smtClean="0">
                <a:hlinkClick r:id="rId6"/>
              </a:rPr>
              <a:t>description</a:t>
            </a:r>
            <a:r>
              <a:rPr lang="zh-CN" altLang="en-US" sz="2400" dirty="0" smtClean="0">
                <a:latin typeface="Arial" panose="020B0604020202020204" pitchFamily="34" charset="0"/>
              </a:rPr>
              <a:t>中共享</a:t>
            </a:r>
            <a:r>
              <a:rPr lang="en-US" altLang="zh-CN" sz="2400" dirty="0" smtClean="0">
                <a:latin typeface="Arial" panose="020B0604020202020204" pitchFamily="34" charset="0"/>
              </a:rPr>
              <a:t>schema</a:t>
            </a:r>
            <a:r>
              <a:rPr lang="zh-CN" altLang="en-US" sz="2400" dirty="0" smtClean="0">
                <a:latin typeface="Arial" panose="020B0604020202020204" pitchFamily="34" charset="0"/>
              </a:rPr>
              <a:t>定义，则这些</a:t>
            </a:r>
            <a:r>
              <a:rPr lang="en-US" altLang="zh-CN" sz="2400" dirty="0" smtClean="0">
                <a:latin typeface="Arial" panose="020B0604020202020204" pitchFamily="34" charset="0"/>
              </a:rPr>
              <a:t>schema</a:t>
            </a:r>
            <a:r>
              <a:rPr lang="zh-CN" altLang="en-US" sz="2400" dirty="0" smtClean="0">
                <a:latin typeface="Arial" panose="020B0604020202020204" pitchFamily="34" charset="0"/>
              </a:rPr>
              <a:t>定义应放置在单独的</a:t>
            </a:r>
            <a:r>
              <a:rPr lang="en-US" altLang="zh-CN" sz="2400" dirty="0" smtClean="0">
                <a:latin typeface="Arial" panose="020B0604020202020204" pitchFamily="34" charset="0"/>
              </a:rPr>
              <a:t>XML schema</a:t>
            </a:r>
            <a:r>
              <a:rPr lang="zh-CN" altLang="en-US" sz="2400" dirty="0" smtClean="0">
                <a:latin typeface="Arial" panose="020B0604020202020204" pitchFamily="34" charset="0"/>
              </a:rPr>
              <a:t>文档中，并使用</a:t>
            </a:r>
            <a:r>
              <a:rPr lang="en-US" altLang="zh-CN" sz="2400" dirty="0" err="1" smtClean="0">
                <a:latin typeface="Arial" panose="020B0604020202020204" pitchFamily="34" charset="0"/>
              </a:rPr>
              <a:t>xs</a:t>
            </a:r>
            <a:r>
              <a:rPr lang="zh-CN" altLang="en-US" sz="2400" dirty="0" smtClean="0">
                <a:latin typeface="Arial" panose="020B0604020202020204" pitchFamily="34" charset="0"/>
              </a:rPr>
              <a:t>：</a:t>
            </a:r>
            <a:r>
              <a:rPr lang="en-US" altLang="zh-CN" sz="2400" dirty="0" smtClean="0">
                <a:latin typeface="Arial" panose="020B0604020202020204" pitchFamily="34" charset="0"/>
              </a:rPr>
              <a:t>import</a:t>
            </a:r>
            <a:r>
              <a:rPr lang="zh-CN" altLang="en-US" sz="2400" dirty="0" smtClean="0">
                <a:latin typeface="Arial" panose="020B0604020202020204" pitchFamily="34" charset="0"/>
              </a:rPr>
              <a:t>直接导入到每个</a:t>
            </a:r>
            <a:r>
              <a:rPr lang="en-US" altLang="zh-CN" sz="2400" dirty="0" smtClean="0">
                <a:latin typeface="Arial" panose="020B0604020202020204" pitchFamily="34" charset="0"/>
              </a:rPr>
              <a:t>WSDL 2.0</a:t>
            </a:r>
            <a:r>
              <a:rPr lang="zh-CN" altLang="en-US" sz="2400" dirty="0" smtClean="0">
                <a:latin typeface="Arial" panose="020B0604020202020204" pitchFamily="34" charset="0"/>
              </a:rPr>
              <a:t> </a:t>
            </a:r>
            <a:r>
              <a:rPr lang="en-US" altLang="zh-CN" sz="2400" dirty="0" smtClean="0">
                <a:hlinkClick r:id="rId6"/>
              </a:rPr>
              <a:t>description</a:t>
            </a:r>
            <a:r>
              <a:rPr lang="zh-CN" altLang="en-US" sz="2400" dirty="0" smtClean="0">
                <a:latin typeface="Arial" panose="020B0604020202020204" pitchFamily="34" charset="0"/>
              </a:rPr>
              <a:t>中</a:t>
            </a:r>
          </a:p>
          <a:p>
            <a:pPr>
              <a:lnSpc>
                <a:spcPct val="110000"/>
              </a:lnSpc>
              <a:defRPr/>
            </a:pPr>
            <a:r>
              <a:rPr lang="zh-CN" altLang="en-US" sz="2400" dirty="0" smtClean="0">
                <a:latin typeface="Arial" panose="020B0604020202020204" pitchFamily="34" charset="0"/>
              </a:rPr>
              <a:t>虽然</a:t>
            </a:r>
            <a:r>
              <a:rPr lang="en-US" altLang="zh-CN" sz="2400" dirty="0">
                <a:latin typeface="Arial" panose="020B0604020202020204" pitchFamily="34" charset="0"/>
              </a:rPr>
              <a:t>WSDL 2.0</a:t>
            </a:r>
            <a:r>
              <a:rPr lang="zh-CN" altLang="en-US" sz="2400" dirty="0" smtClean="0">
                <a:latin typeface="Arial" panose="020B0604020202020204" pitchFamily="34" charset="0"/>
              </a:rPr>
              <a:t>提供 </a:t>
            </a:r>
            <a:r>
              <a:rPr lang="en-US" altLang="zh-CN" sz="2400" dirty="0" smtClean="0">
                <a:hlinkClick r:id="rId7" action="ppaction://hlinkfile"/>
              </a:rPr>
              <a:t>wsdl:import</a:t>
            </a:r>
            <a:r>
              <a:rPr lang="zh-CN" altLang="en-US" sz="2400" dirty="0" smtClean="0"/>
              <a:t> </a:t>
            </a:r>
            <a:r>
              <a:rPr lang="zh-CN" altLang="en-US" sz="2400" dirty="0" smtClean="0">
                <a:latin typeface="Arial" panose="020B0604020202020204" pitchFamily="34" charset="0"/>
              </a:rPr>
              <a:t>机制</a:t>
            </a:r>
            <a:r>
              <a:rPr lang="zh-CN" altLang="en-US" sz="2400" dirty="0">
                <a:latin typeface="Arial" panose="020B0604020202020204" pitchFamily="34" charset="0"/>
              </a:rPr>
              <a:t>导入其他</a:t>
            </a:r>
            <a:r>
              <a:rPr lang="en-US" altLang="zh-CN" sz="2400" dirty="0">
                <a:latin typeface="Arial" panose="020B0604020202020204" pitchFamily="34" charset="0"/>
              </a:rPr>
              <a:t>WSDL</a:t>
            </a:r>
            <a:r>
              <a:rPr lang="zh-CN" altLang="en-US" sz="2400" dirty="0">
                <a:latin typeface="Arial" panose="020B0604020202020204" pitchFamily="34" charset="0"/>
              </a:rPr>
              <a:t>文件，但导入的</a:t>
            </a:r>
            <a:r>
              <a:rPr lang="en-US" altLang="zh-CN" sz="2400" dirty="0">
                <a:latin typeface="Arial" panose="020B0604020202020204" pitchFamily="34" charset="0"/>
              </a:rPr>
              <a:t>WSDL</a:t>
            </a:r>
            <a:r>
              <a:rPr lang="zh-CN" altLang="en-US" sz="2400" dirty="0">
                <a:latin typeface="Arial" panose="020B0604020202020204" pitchFamily="34" charset="0"/>
              </a:rPr>
              <a:t>文档中内联的</a:t>
            </a:r>
            <a:r>
              <a:rPr lang="en-US" altLang="zh-CN" sz="2400" dirty="0">
                <a:latin typeface="Arial" panose="020B0604020202020204" pitchFamily="34" charset="0"/>
              </a:rPr>
              <a:t>schema</a:t>
            </a:r>
            <a:r>
              <a:rPr lang="zh-CN" altLang="en-US" sz="2400" dirty="0">
                <a:latin typeface="Arial" panose="020B0604020202020204" pitchFamily="34" charset="0"/>
              </a:rPr>
              <a:t>定义不会自动提供给导入的</a:t>
            </a:r>
            <a:r>
              <a:rPr lang="en-US" altLang="zh-CN" sz="2400" dirty="0">
                <a:latin typeface="Arial" panose="020B0604020202020204" pitchFamily="34" charset="0"/>
              </a:rPr>
              <a:t>WSDL 2.0</a:t>
            </a:r>
            <a:r>
              <a:rPr lang="zh-CN" altLang="en-US" sz="2400" dirty="0">
                <a:latin typeface="Arial" panose="020B0604020202020204" pitchFamily="34" charset="0"/>
              </a:rPr>
              <a:t>文档</a:t>
            </a:r>
            <a:r>
              <a:rPr lang="zh-CN" altLang="en-US" sz="2400" dirty="0" smtClean="0">
                <a:latin typeface="Arial" panose="020B0604020202020204" pitchFamily="34" charset="0"/>
              </a:rPr>
              <a:t>，而其他</a:t>
            </a:r>
            <a:r>
              <a:rPr lang="en-US" altLang="zh-CN" sz="2400" dirty="0">
                <a:latin typeface="Arial" panose="020B0604020202020204" pitchFamily="34" charset="0"/>
              </a:rPr>
              <a:t>WSDL 2.0</a:t>
            </a:r>
            <a:r>
              <a:rPr lang="zh-CN" altLang="en-US" sz="2400" dirty="0">
                <a:latin typeface="Arial" panose="020B0604020202020204" pitchFamily="34" charset="0"/>
              </a:rPr>
              <a:t>组件（</a:t>
            </a:r>
            <a:r>
              <a:rPr lang="en-US" altLang="zh-CN" sz="2400" dirty="0">
                <a:latin typeface="Arial" panose="020B0604020202020204" pitchFamily="34" charset="0"/>
              </a:rPr>
              <a:t>interfaces, bindings</a:t>
            </a:r>
            <a:r>
              <a:rPr lang="zh-CN" altLang="en-US" sz="2400" dirty="0">
                <a:latin typeface="Arial" panose="020B0604020202020204" pitchFamily="34" charset="0"/>
              </a:rPr>
              <a:t>等</a:t>
            </a:r>
            <a:r>
              <a:rPr lang="zh-CN" altLang="en-US" sz="2400" dirty="0" smtClean="0">
                <a:latin typeface="Arial" panose="020B0604020202020204" pitchFamily="34" charset="0"/>
              </a:rPr>
              <a:t>）可用</a:t>
            </a:r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fld id="{BCEB0D39-99E0-41F6-B24F-95A50FE9B3DC}" type="slidenum">
              <a:rPr lang="en-US" altLang="zh-CN" sz="1000" smtClean="0">
                <a:solidFill>
                  <a:srgbClr val="000000"/>
                </a:solidFill>
              </a:rPr>
              <a:pPr>
                <a:buFont typeface="Wingdings" panose="05000000000000000000" pitchFamily="2" charset="2"/>
                <a:buNone/>
              </a:pPr>
              <a:t>5</a:t>
            </a:fld>
            <a:endParaRPr lang="en-US" altLang="zh-CN" sz="1000" smtClean="0">
              <a:solidFill>
                <a:srgbClr val="000000"/>
              </a:solidFill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129"/>
    </mc:Choice>
    <mc:Fallback xmlns="">
      <p:transition spd="slow" advTm="208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Importing XML Schema under </a:t>
            </a:r>
            <a:r>
              <a:rPr lang="en-US" altLang="zh-CN" dirty="0" smtClean="0">
                <a:hlinkClick r:id="rId4" action="ppaction://hlinkpres?slideindex=1&amp;slidetitle="/>
              </a:rPr>
              <a:t>types</a:t>
            </a:r>
            <a:r>
              <a:rPr lang="en-US" altLang="zh-CN" dirty="0" smtClean="0"/>
              <a:t> (2/2)</a:t>
            </a:r>
            <a:endParaRPr lang="zh-CN" altLang="en-US" dirty="0" smtClean="0"/>
          </a:p>
        </p:txBody>
      </p:sp>
      <p:sp>
        <p:nvSpPr>
          <p:cNvPr id="5" name="Text Box 4"/>
          <p:cNvSpPr txBox="1">
            <a:spLocks noGrp="1" noChangeArrowheads="1"/>
          </p:cNvSpPr>
          <p:nvPr>
            <p:ph idx="1"/>
          </p:nvPr>
        </p:nvSpPr>
        <p:spPr>
          <a:xfrm>
            <a:off x="467544" y="1772816"/>
            <a:ext cx="8229600" cy="3927229"/>
          </a:xfrm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>
            <a:spAutoFit/>
          </a:bodyPr>
          <a:lstStyle/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smtClean="0">
                <a:solidFill>
                  <a:srgbClr val="008080"/>
                </a:solidFill>
                <a:highlight>
                  <a:srgbClr val="FFFFFF"/>
                </a:highlight>
              </a:rPr>
              <a:t>&lt;?xml version="1.0" encoding="utf-8" ?&gt;</a:t>
            </a:r>
            <a:r>
              <a:rPr lang="en-US" altLang="zh-CN" sz="1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</a:t>
            </a:r>
            <a:r>
              <a:rPr lang="en-US" altLang="zh-CN" sz="1400" dirty="0" smtClean="0">
                <a:solidFill>
                  <a:srgbClr val="800000"/>
                </a:solidFill>
                <a:highlight>
                  <a:srgbClr val="FFFFFF"/>
                </a:highlight>
              </a:rPr>
              <a:t>description</a:t>
            </a:r>
            <a:r>
              <a:rPr lang="en-US" altLang="zh-CN" sz="14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</a:t>
            </a:r>
            <a:r>
              <a:rPr lang="en-US" altLang="zh-CN" sz="14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xmlns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="</a:t>
            </a:r>
            <a:r>
              <a:rPr lang="en-US" altLang="zh-CN" sz="1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http://www.w3.org/ns/wsdl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"</a:t>
            </a:r>
            <a:endParaRPr lang="en-US" altLang="zh-CN" sz="1400" dirty="0" smtClean="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targetNamespace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 "</a:t>
            </a:r>
            <a:r>
              <a:rPr lang="en-US" altLang="zh-CN" sz="1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http://greath.example.com/2004/wsdl/resSvc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"</a:t>
            </a:r>
            <a:r>
              <a:rPr lang="en-US" altLang="zh-CN" sz="14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xmlns:tns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 "</a:t>
            </a:r>
            <a:r>
              <a:rPr lang="en-US" altLang="zh-CN" sz="1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http://greath.example.com/2004/wsdl/resSvc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"</a:t>
            </a:r>
            <a:endParaRPr lang="en-US" altLang="zh-CN" sz="1400" dirty="0" smtClean="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xmlns:ghns</a:t>
            </a:r>
            <a:r>
              <a:rPr lang="en-US" altLang="zh-CN" sz="14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 "</a:t>
            </a:r>
            <a:r>
              <a:rPr lang="en-US" altLang="zh-CN" sz="1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http://greath.example.com/2004/schemas/resSvc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"</a:t>
            </a:r>
            <a:endParaRPr lang="en-US" altLang="zh-CN" sz="1400" dirty="0" smtClean="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. . . 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  <a:endParaRPr lang="zh-CN" altLang="en-US" sz="14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. . .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zh-CN" altLang="en-US" sz="14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</a:t>
            </a:r>
            <a:r>
              <a:rPr lang="en-US" altLang="zh-CN" sz="1400" dirty="0" smtClean="0">
                <a:solidFill>
                  <a:srgbClr val="800000"/>
                </a:solidFill>
                <a:highlight>
                  <a:srgbClr val="FFFFFF"/>
                </a:highlight>
              </a:rPr>
              <a:t>types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  <a:endParaRPr lang="en-US" altLang="zh-CN" sz="14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      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</a:t>
            </a:r>
            <a:r>
              <a:rPr lang="en-US" altLang="zh-CN" sz="1400" dirty="0" err="1" smtClean="0">
                <a:solidFill>
                  <a:srgbClr val="800000"/>
                </a:solidFill>
                <a:highlight>
                  <a:srgbClr val="FFFFFF"/>
                </a:highlight>
              </a:rPr>
              <a:t>xs:import</a:t>
            </a:r>
            <a:r>
              <a:rPr lang="en-US" altLang="zh-CN" sz="14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namespace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="</a:t>
            </a:r>
            <a:r>
              <a:rPr lang="en-US" altLang="zh-CN" sz="1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http://greath.example.com/2004/schemas/resSvc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"</a:t>
            </a:r>
            <a:r>
              <a:rPr lang="en-US" altLang="zh-CN" sz="14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               </a:t>
            </a:r>
            <a:r>
              <a:rPr lang="en-US" altLang="zh-CN" sz="14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schemaLocation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 "</a:t>
            </a:r>
            <a:r>
              <a:rPr lang="en-US" altLang="zh-CN" sz="1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http://greath.example.com/2004/schemas/resSvc.xsd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"/&gt;</a:t>
            </a:r>
            <a:r>
              <a:rPr lang="en-US" altLang="zh-CN" sz="1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&lt;/</a:t>
            </a:r>
            <a:r>
              <a:rPr lang="en-US" altLang="zh-CN" sz="1400" dirty="0" smtClean="0">
                <a:solidFill>
                  <a:srgbClr val="800000"/>
                </a:solidFill>
                <a:highlight>
                  <a:srgbClr val="FFFFFF"/>
                </a:highlight>
              </a:rPr>
              <a:t>types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  <a:endParaRPr lang="en-US" altLang="zh-CN" sz="14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zh-CN" altLang="en-US" sz="14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. . .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&lt;/</a:t>
            </a:r>
            <a:r>
              <a:rPr lang="en-US" altLang="zh-CN" sz="1400" dirty="0" smtClean="0">
                <a:solidFill>
                  <a:srgbClr val="800000"/>
                </a:solidFill>
                <a:highlight>
                  <a:srgbClr val="FFFFFF"/>
                </a:highlight>
              </a:rPr>
              <a:t>description</a:t>
            </a:r>
            <a:r>
              <a:rPr lang="en-US" altLang="zh-CN" sz="14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  <a:endParaRPr lang="en-US" altLang="zh-CN" sz="1400" dirty="0" smtClean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6" name="Line 15"/>
          <p:cNvSpPr>
            <a:spLocks noChangeShapeType="1"/>
          </p:cNvSpPr>
          <p:nvPr/>
        </p:nvSpPr>
        <p:spPr bwMode="auto">
          <a:xfrm flipH="1" flipV="1">
            <a:off x="5580063" y="4581525"/>
            <a:ext cx="0" cy="5207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16"/>
          <p:cNvSpPr txBox="1">
            <a:spLocks noChangeArrowheads="1"/>
          </p:cNvSpPr>
          <p:nvPr/>
        </p:nvSpPr>
        <p:spPr bwMode="auto">
          <a:xfrm>
            <a:off x="4356100" y="5021263"/>
            <a:ext cx="33845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zh-CN" sz="2000">
                <a:solidFill>
                  <a:srgbClr val="000000"/>
                </a:solidFill>
              </a:rPr>
              <a:t>The hint of location of separated schema file </a:t>
            </a:r>
          </a:p>
        </p:txBody>
      </p:sp>
      <p:sp>
        <p:nvSpPr>
          <p:cNvPr id="8" name="Line 15"/>
          <p:cNvSpPr>
            <a:spLocks noChangeShapeType="1"/>
          </p:cNvSpPr>
          <p:nvPr/>
        </p:nvSpPr>
        <p:spPr bwMode="auto">
          <a:xfrm flipH="1">
            <a:off x="5795963" y="3751263"/>
            <a:ext cx="647700" cy="439737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4572000" y="3043238"/>
            <a:ext cx="41148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</a:rPr>
              <a:t>The target namespace. Only the components in it is available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12"/>
    </mc:Choice>
    <mc:Fallback xmlns="">
      <p:transition spd="slow" advTm="64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err="1" smtClean="0">
                <a:hlinkClick r:id="rId6"/>
              </a:rPr>
              <a:t>xs:import</a:t>
            </a:r>
            <a:r>
              <a:rPr lang="en-US" altLang="zh-CN" dirty="0" smtClean="0">
                <a:hlinkClick r:id="rId6"/>
              </a:rPr>
              <a:t> </a:t>
            </a:r>
            <a:r>
              <a:rPr lang="en-US" altLang="zh-CN" dirty="0" smtClean="0"/>
              <a:t>in </a:t>
            </a:r>
            <a:r>
              <a:rPr lang="en-US" altLang="zh-CN" dirty="0" err="1" smtClean="0"/>
              <a:t>Inlined</a:t>
            </a:r>
            <a:r>
              <a:rPr lang="en-US" altLang="zh-CN" dirty="0" smtClean="0"/>
              <a:t> XML Schema (1/2)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dirty="0" smtClean="0"/>
              <a:t>行内的</a:t>
            </a:r>
            <a:r>
              <a:rPr lang="en-US" altLang="zh-CN" dirty="0" smtClean="0"/>
              <a:t>schema</a:t>
            </a:r>
            <a:r>
              <a:rPr lang="zh-CN" altLang="en-US" dirty="0" smtClean="0"/>
              <a:t>可以使用</a:t>
            </a:r>
            <a:r>
              <a:rPr lang="en-US" altLang="zh-CN" dirty="0" smtClean="0"/>
              <a:t>xml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schema</a:t>
            </a:r>
            <a:r>
              <a:rPr lang="zh-CN" altLang="en-US" dirty="0" smtClean="0"/>
              <a:t>的</a:t>
            </a:r>
            <a:r>
              <a:rPr lang="en-US" altLang="zh-CN" dirty="0">
                <a:hlinkClick r:id="rId6"/>
              </a:rPr>
              <a:t>xs:import </a:t>
            </a:r>
            <a:r>
              <a:rPr lang="zh-CN" altLang="en-US" dirty="0" smtClean="0"/>
              <a:t>来引入外部的</a:t>
            </a:r>
            <a:r>
              <a:rPr lang="en-US" altLang="zh-CN" dirty="0" smtClean="0"/>
              <a:t>schema</a:t>
            </a:r>
            <a:r>
              <a:rPr lang="zh-CN" altLang="en-US" dirty="0" smtClean="0"/>
              <a:t>定义</a:t>
            </a:r>
          </a:p>
          <a:p>
            <a:pPr lvl="1">
              <a:lnSpc>
                <a:spcPct val="120000"/>
              </a:lnSpc>
              <a:defRPr/>
            </a:pPr>
            <a:r>
              <a:rPr lang="zh-CN" altLang="en-US" dirty="0" smtClean="0"/>
              <a:t>这也是</a:t>
            </a:r>
            <a:r>
              <a:rPr lang="en-US" altLang="zh-CN" dirty="0" smtClean="0"/>
              <a:t>WSDL </a:t>
            </a:r>
            <a:r>
              <a:rPr lang="en-US" altLang="zh-CN" dirty="0"/>
              <a:t>1.1 in </a:t>
            </a:r>
            <a:r>
              <a:rPr lang="en-US" altLang="zh-CN" dirty="0">
                <a:hlinkClick r:id="rId6"/>
              </a:rPr>
              <a:t>WS-I Basic </a:t>
            </a:r>
            <a:r>
              <a:rPr lang="en-US" altLang="zh-CN" dirty="0" smtClean="0">
                <a:hlinkClick r:id="rId6"/>
              </a:rPr>
              <a:t>Profile</a:t>
            </a:r>
            <a:r>
              <a:rPr lang="zh-CN" altLang="en-US" dirty="0" smtClean="0"/>
              <a:t>推荐的</a:t>
            </a:r>
            <a:r>
              <a:rPr lang="en-US" altLang="zh-CN" dirty="0" smtClean="0"/>
              <a:t>import</a:t>
            </a:r>
            <a:r>
              <a:rPr lang="zh-CN" altLang="en-US" dirty="0" smtClean="0"/>
              <a:t>机制</a:t>
            </a:r>
            <a:endParaRPr lang="en-US" altLang="zh-CN" dirty="0" smtClean="0"/>
          </a:p>
          <a:p>
            <a:pPr>
              <a:lnSpc>
                <a:spcPct val="120000"/>
              </a:lnSpc>
              <a:defRPr/>
            </a:pPr>
            <a:r>
              <a:rPr lang="zh-CN" altLang="en-US" dirty="0" smtClean="0"/>
              <a:t>但是，按照</a:t>
            </a:r>
            <a:r>
              <a:rPr lang="en-US" altLang="zh-CN" dirty="0" smtClean="0"/>
              <a:t>xml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schema</a:t>
            </a:r>
            <a:r>
              <a:rPr lang="zh-CN" altLang="en-US" dirty="0" smtClean="0"/>
              <a:t>的说明，这个封闭的信息定义只在引入的</a:t>
            </a:r>
            <a:r>
              <a:rPr lang="en-US" altLang="zh-CN" dirty="0" smtClean="0"/>
              <a:t>schema</a:t>
            </a:r>
            <a:r>
              <a:rPr lang="zh-CN" altLang="en-US" dirty="0" smtClean="0"/>
              <a:t>中可见（行内</a:t>
            </a:r>
            <a:r>
              <a:rPr lang="en-US" altLang="zh-CN" dirty="0" smtClean="0"/>
              <a:t>schema</a:t>
            </a:r>
            <a:r>
              <a:rPr lang="zh-CN" altLang="en-US" dirty="0" smtClean="0"/>
              <a:t>），在</a:t>
            </a:r>
            <a:r>
              <a:rPr lang="en-US" altLang="zh-CN" dirty="0"/>
              <a:t>WSDL 2.0 </a:t>
            </a:r>
            <a:r>
              <a:rPr lang="en-US" altLang="zh-CN" dirty="0">
                <a:hlinkClick r:id="rId7" action="ppaction://hlinkpres?slideindex=1&amp;slidetitle="/>
              </a:rPr>
              <a:t>description </a:t>
            </a:r>
            <a:r>
              <a:rPr lang="zh-CN" altLang="en-US" dirty="0" smtClean="0"/>
              <a:t>不可见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dirty="0" smtClean="0"/>
              <a:t>在</a:t>
            </a:r>
            <a:r>
              <a:rPr lang="en-US" altLang="zh-CN" dirty="0">
                <a:hlinkClick r:id="rId6"/>
              </a:rPr>
              <a:t>wsdl:types </a:t>
            </a:r>
            <a:r>
              <a:rPr lang="zh-CN" altLang="en-US" dirty="0" smtClean="0"/>
              <a:t>中直接用 </a:t>
            </a:r>
            <a:r>
              <a:rPr lang="en-US" altLang="zh-CN" dirty="0" smtClean="0">
                <a:hlinkClick r:id="rId6"/>
              </a:rPr>
              <a:t>xs:import</a:t>
            </a:r>
            <a:r>
              <a:rPr lang="zh-CN" altLang="en-US" dirty="0" smtClean="0"/>
              <a:t> 和在行内</a:t>
            </a:r>
            <a:r>
              <a:rPr lang="en-US" altLang="zh-CN" dirty="0" smtClean="0"/>
              <a:t>schema</a:t>
            </a:r>
            <a:r>
              <a:rPr lang="zh-CN" altLang="en-US" dirty="0" smtClean="0"/>
              <a:t>中使用</a:t>
            </a:r>
            <a:r>
              <a:rPr lang="en-US" altLang="zh-CN" dirty="0" smtClean="0">
                <a:hlinkClick r:id="rId6"/>
              </a:rPr>
              <a:t>xs:import</a:t>
            </a:r>
            <a:r>
              <a:rPr lang="en-US" altLang="zh-CN" dirty="0" smtClean="0"/>
              <a:t> </a:t>
            </a:r>
            <a:r>
              <a:rPr lang="zh-CN" altLang="en-US" dirty="0" smtClean="0"/>
              <a:t>可见度不同</a:t>
            </a:r>
            <a:endParaRPr lang="en-US" altLang="zh-CN" dirty="0" smtClean="0"/>
          </a:p>
        </p:txBody>
      </p:sp>
      <p:sp>
        <p:nvSpPr>
          <p:cNvPr id="29700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fld id="{E32932EA-98EF-479F-A63F-275DD37844B6}" type="slidenum">
              <a:rPr lang="en-US" altLang="zh-CN" sz="1000" smtClean="0">
                <a:solidFill>
                  <a:srgbClr val="000000"/>
                </a:solidFill>
              </a:rPr>
              <a:pPr>
                <a:buFont typeface="Wingdings" panose="05000000000000000000" pitchFamily="2" charset="2"/>
                <a:buNone/>
              </a:pPr>
              <a:t>7</a:t>
            </a:fld>
            <a:endParaRPr lang="en-US" altLang="zh-CN" sz="1000" smtClean="0">
              <a:solidFill>
                <a:srgbClr val="000000"/>
              </a:solidFill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655"/>
    </mc:Choice>
    <mc:Fallback xmlns="">
      <p:transition spd="slow" advTm="184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err="1" smtClean="0">
                <a:hlinkClick r:id="rId6"/>
              </a:rPr>
              <a:t>xs:import</a:t>
            </a:r>
            <a:r>
              <a:rPr lang="en-US" altLang="zh-CN" dirty="0" smtClean="0">
                <a:hlinkClick r:id="rId6"/>
              </a:rPr>
              <a:t> </a:t>
            </a:r>
            <a:r>
              <a:rPr lang="en-US" altLang="zh-CN" dirty="0" smtClean="0"/>
              <a:t>in </a:t>
            </a:r>
            <a:r>
              <a:rPr lang="en-US" altLang="zh-CN" dirty="0" err="1" smtClean="0"/>
              <a:t>Inlined</a:t>
            </a:r>
            <a:r>
              <a:rPr lang="en-US" altLang="zh-CN" dirty="0" smtClean="0"/>
              <a:t> XML Schema (2/2)</a:t>
            </a:r>
            <a:endParaRPr lang="zh-CN" altLang="en-US" dirty="0" smtClean="0"/>
          </a:p>
        </p:txBody>
      </p:sp>
      <p:sp>
        <p:nvSpPr>
          <p:cNvPr id="31747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fld id="{69E1282E-4DF6-4D59-800D-3A92AA57A224}" type="slidenum">
              <a:rPr lang="en-US" altLang="zh-CN" sz="1000" smtClean="0">
                <a:solidFill>
                  <a:srgbClr val="000000"/>
                </a:solidFill>
              </a:rPr>
              <a:pPr>
                <a:buFont typeface="Wingdings" panose="05000000000000000000" pitchFamily="2" charset="2"/>
                <a:buNone/>
              </a:pPr>
              <a:t>8</a:t>
            </a:fld>
            <a:endParaRPr lang="en-US" altLang="zh-CN" sz="1000" smtClean="0">
              <a:solidFill>
                <a:srgbClr val="000000"/>
              </a:solidFill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67544" y="1628800"/>
            <a:ext cx="8229600" cy="4444294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8080"/>
                </a:solidFill>
                <a:highlight>
                  <a:srgbClr val="FFFFFF"/>
                </a:highlight>
                <a:latin typeface="Arial"/>
              </a:rPr>
              <a:t>&lt;?xml version="1.0" encoding="utf-8" ?&gt;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description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http://www.w3.org/ns/wsdl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targetNamespace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 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http://greath.example.com/2004/wsdl/resSvc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xmlns:tns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 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http://greath.example.com/2004/wsdl/resSvc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xmlns:ghns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 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http://greath.example.com/2004/schemas/resSvc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. . .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zh-CN" altLang="en-US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. . .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types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xs:schema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targetNamespace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http://greath.example.com/2004/schemas/resSvcWrapper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      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xs:import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namespace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http://greath.example.com/2004/schemas/resSvc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       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schemaLocation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 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http://greath.example.com/2004/schemas/resSvc.xsd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"/&gt;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xs:schema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types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. . .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description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sp>
        <p:nvSpPr>
          <p:cNvPr id="6" name="Line 15"/>
          <p:cNvSpPr>
            <a:spLocks noChangeShapeType="1"/>
          </p:cNvSpPr>
          <p:nvPr/>
        </p:nvSpPr>
        <p:spPr bwMode="auto">
          <a:xfrm flipH="1" flipV="1">
            <a:off x="5508625" y="4437063"/>
            <a:ext cx="0" cy="5207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16"/>
          <p:cNvSpPr txBox="1">
            <a:spLocks noChangeArrowheads="1"/>
          </p:cNvSpPr>
          <p:nvPr/>
        </p:nvSpPr>
        <p:spPr bwMode="auto">
          <a:xfrm>
            <a:off x="3708400" y="4941888"/>
            <a:ext cx="41036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zh-CN" sz="2000"/>
              <a:t>Not available to WSDL component</a:t>
            </a:r>
            <a:endParaRPr lang="en-US" altLang="zh-CN" sz="2000">
              <a:solidFill>
                <a:srgbClr val="000000"/>
              </a:solidFill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601"/>
    </mc:Choice>
    <mc:Fallback xmlns="">
      <p:transition spd="slow" advTm="63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err="1" smtClean="0">
                <a:hlinkClick r:id="rId5"/>
              </a:rPr>
              <a:t>xs:include</a:t>
            </a:r>
            <a:r>
              <a:rPr lang="en-US" altLang="zh-CN" dirty="0" smtClean="0">
                <a:hlinkClick r:id="rId5"/>
              </a:rPr>
              <a:t> </a:t>
            </a:r>
            <a:r>
              <a:rPr lang="en-US" altLang="zh-CN" dirty="0" smtClean="0"/>
              <a:t>in </a:t>
            </a:r>
            <a:r>
              <a:rPr lang="en-US" altLang="zh-CN" dirty="0" err="1" smtClean="0"/>
              <a:t>Inlined</a:t>
            </a:r>
            <a:r>
              <a:rPr lang="en-US" altLang="zh-CN" dirty="0" smtClean="0"/>
              <a:t> XML Schema (1/2)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zh-CN" sz="2400" dirty="0" err="1"/>
              <a:t>inlined</a:t>
            </a:r>
            <a:r>
              <a:rPr lang="en-US" altLang="zh-CN" sz="2400" dirty="0"/>
              <a:t> XML </a:t>
            </a:r>
            <a:r>
              <a:rPr lang="en-US" altLang="zh-CN" sz="2400" dirty="0" smtClean="0"/>
              <a:t>schema</a:t>
            </a:r>
            <a:r>
              <a:rPr lang="zh-CN" altLang="zh-CN" sz="2400" dirty="0"/>
              <a:t>使用XML Schema</a:t>
            </a:r>
            <a:r>
              <a:rPr lang="zh-CN" altLang="zh-CN" sz="2400" dirty="0" smtClean="0"/>
              <a:t>的</a:t>
            </a:r>
            <a:r>
              <a:rPr lang="en-US" altLang="zh-CN" sz="2400" dirty="0">
                <a:hlinkClick r:id="rId5"/>
              </a:rPr>
              <a:t>xs:include</a:t>
            </a:r>
            <a:r>
              <a:rPr lang="zh-CN" altLang="zh-CN" sz="2400" dirty="0" smtClean="0"/>
              <a:t>元素</a:t>
            </a:r>
            <a:r>
              <a:rPr lang="zh-CN" altLang="en-US" sz="2400" dirty="0" smtClean="0"/>
              <a:t>，如果被引入的</a:t>
            </a:r>
            <a:r>
              <a:rPr lang="en-US" altLang="zh-CN" sz="2400" dirty="0" smtClean="0"/>
              <a:t>schema</a:t>
            </a:r>
            <a:r>
              <a:rPr lang="zh-CN" altLang="en-US" sz="2400" dirty="0" smtClean="0"/>
              <a:t>和引入的</a:t>
            </a:r>
            <a:r>
              <a:rPr lang="en-US" altLang="zh-CN" sz="2400" dirty="0" smtClean="0"/>
              <a:t>schema</a:t>
            </a:r>
            <a:r>
              <a:rPr lang="zh-CN" altLang="en-US" sz="2400" dirty="0" smtClean="0"/>
              <a:t>在同一作用域下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2400" dirty="0" smtClean="0"/>
              <a:t>被引入的</a:t>
            </a:r>
            <a:r>
              <a:rPr lang="en-US" altLang="zh-CN" sz="2400" dirty="0" smtClean="0"/>
              <a:t>schema</a:t>
            </a:r>
            <a:r>
              <a:rPr lang="zh-CN" altLang="en-US" sz="2400" dirty="0" smtClean="0"/>
              <a:t>就是引入的</a:t>
            </a:r>
            <a:r>
              <a:rPr lang="en-US" altLang="zh-CN" sz="2400" dirty="0" smtClean="0"/>
              <a:t>schema</a:t>
            </a:r>
            <a:r>
              <a:rPr lang="zh-CN" altLang="en-US" sz="2400" dirty="0" smtClean="0"/>
              <a:t>的一部分，就像被复制粘贴过去了一样</a:t>
            </a:r>
            <a:endParaRPr lang="en-US" altLang="zh-CN" sz="2400" dirty="0" smtClean="0"/>
          </a:p>
          <a:p>
            <a:pPr>
              <a:lnSpc>
                <a:spcPct val="120000"/>
              </a:lnSpc>
              <a:defRPr/>
            </a:pPr>
            <a:r>
              <a:rPr lang="zh-CN" altLang="en-US" sz="2400" dirty="0" smtClean="0"/>
              <a:t>与</a:t>
            </a:r>
            <a:r>
              <a:rPr lang="en-US" altLang="zh-CN" sz="2400" dirty="0" smtClean="0"/>
              <a:t>import</a:t>
            </a:r>
            <a:r>
              <a:rPr lang="zh-CN" altLang="en-US" sz="2400" dirty="0" smtClean="0"/>
              <a:t>的不同点：被引入的</a:t>
            </a:r>
            <a:r>
              <a:rPr lang="en-US" altLang="zh-CN" sz="2400" dirty="0" smtClean="0"/>
              <a:t>schema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components </a:t>
            </a:r>
            <a:r>
              <a:rPr lang="zh-CN" altLang="en-US" sz="2400" dirty="0" smtClean="0"/>
              <a:t>也是可以通过</a:t>
            </a:r>
            <a:r>
              <a:rPr lang="en-US" altLang="zh-CN" sz="2400" dirty="0" err="1" smtClean="0"/>
              <a:t>QName</a:t>
            </a:r>
            <a:r>
              <a:rPr lang="zh-CN" altLang="en-US" sz="2400" dirty="0" smtClean="0"/>
              <a:t>在</a:t>
            </a:r>
            <a:r>
              <a:rPr lang="en-US" altLang="zh-CN" sz="2400" dirty="0"/>
              <a:t>WSDL 2.0 </a:t>
            </a:r>
            <a:r>
              <a:rPr lang="en-US" altLang="zh-CN" sz="2400" dirty="0" smtClean="0"/>
              <a:t>description</a:t>
            </a:r>
            <a:r>
              <a:rPr lang="zh-CN" altLang="en-US" sz="2400" dirty="0" smtClean="0"/>
              <a:t>被引用</a:t>
            </a:r>
            <a:endParaRPr lang="zh-CN" altLang="en-US" sz="2400" dirty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fld id="{9B878DA9-1285-4B66-A987-C331CB22C233}" type="slidenum">
              <a:rPr lang="en-US" altLang="zh-CN" sz="1000" smtClean="0">
                <a:solidFill>
                  <a:srgbClr val="000000"/>
                </a:solidFill>
              </a:rPr>
              <a:pPr>
                <a:buFont typeface="Wingdings" panose="05000000000000000000" pitchFamily="2" charset="2"/>
                <a:buNone/>
              </a:pPr>
              <a:t>9</a:t>
            </a:fld>
            <a:endParaRPr lang="en-US" altLang="zh-CN" sz="1000" smtClean="0">
              <a:solidFill>
                <a:srgbClr val="000000"/>
              </a:solidFill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787"/>
    </mc:Choice>
    <mc:Fallback xmlns="">
      <p:transition spd="slow" advTm="73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3|29.5|14.2|17.8|12|42.5|42.6|32.7|6.1|59.7|23.4|3.5|68|2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8|43|8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6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7.1|5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5|11.7"/>
</p:tagLst>
</file>

<file path=ppt/theme/theme1.xml><?xml version="1.0" encoding="utf-8"?>
<a:theme xmlns:a="http://schemas.openxmlformats.org/drawingml/2006/main" name="Watermark">
  <a:themeElements>
    <a:clrScheme name="Waterm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CCFF"/>
      </a:accent1>
      <a:accent2>
        <a:srgbClr val="D9D8EC"/>
      </a:accent2>
      <a:accent3>
        <a:srgbClr val="FFFFFF"/>
      </a:accent3>
      <a:accent4>
        <a:srgbClr val="000000"/>
      </a:accent4>
      <a:accent5>
        <a:srgbClr val="E2E2FF"/>
      </a:accent5>
      <a:accent6>
        <a:srgbClr val="C4C4D6"/>
      </a:accent6>
      <a:hlink>
        <a:srgbClr val="6767FF"/>
      </a:hlink>
      <a:folHlink>
        <a:srgbClr val="9933FF"/>
      </a:folHlink>
    </a:clrScheme>
    <a:fontScheme name="Watermark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1"/>
          </a:buClr>
          <a:buSzTx/>
          <a:buFont typeface="Wingdings" pitchFamily="2" charset="2"/>
          <a:buChar char="l"/>
          <a:tabLst/>
          <a:defRPr kumimoji="0" lang="zh-CN" alt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1"/>
          </a:buClr>
          <a:buSzTx/>
          <a:buFont typeface="Wingdings" pitchFamily="2" charset="2"/>
          <a:buChar char="l"/>
          <a:tabLst/>
          <a:defRPr kumimoji="0" lang="zh-CN" alt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Watermark">
  <a:themeElements>
    <a:clrScheme name="Waterm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CCFF"/>
      </a:accent1>
      <a:accent2>
        <a:srgbClr val="D9D8EC"/>
      </a:accent2>
      <a:accent3>
        <a:srgbClr val="FFFFFF"/>
      </a:accent3>
      <a:accent4>
        <a:srgbClr val="000000"/>
      </a:accent4>
      <a:accent5>
        <a:srgbClr val="E2E2FF"/>
      </a:accent5>
      <a:accent6>
        <a:srgbClr val="C4C4D6"/>
      </a:accent6>
      <a:hlink>
        <a:srgbClr val="6767FF"/>
      </a:hlink>
      <a:folHlink>
        <a:srgbClr val="9933FF"/>
      </a:folHlink>
    </a:clrScheme>
    <a:fontScheme name="Watermark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Watermark</Template>
  <TotalTime>28530</TotalTime>
  <Words>1193</Words>
  <Application>Microsoft Macintosh PowerPoint</Application>
  <PresentationFormat>全屏显示(4:3)</PresentationFormat>
  <Paragraphs>165</Paragraphs>
  <Slides>11</Slides>
  <Notes>11</Notes>
  <HiddenSlides>0</HiddenSlides>
  <MMClips>8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Times New Roman</vt:lpstr>
      <vt:lpstr>Wingdings</vt:lpstr>
      <vt:lpstr>宋体</vt:lpstr>
      <vt:lpstr>Arial</vt:lpstr>
      <vt:lpstr>Watermark</vt:lpstr>
      <vt:lpstr>1_Watermark</vt:lpstr>
      <vt:lpstr>Message Types  WSDL 2.0 Mainly based on  W3C Recommendation Part 0</vt:lpstr>
      <vt:lpstr>Message Types</vt:lpstr>
      <vt:lpstr>Inlining XML Schema</vt:lpstr>
      <vt:lpstr>PowerPoint 演示文稿</vt:lpstr>
      <vt:lpstr>Importing XML Schema under types (1/2)</vt:lpstr>
      <vt:lpstr>Importing XML Schema under types (2/2)</vt:lpstr>
      <vt:lpstr>xs:import in Inlined XML Schema (1/2)</vt:lpstr>
      <vt:lpstr>xs:import in Inlined XML Schema (2/2)</vt:lpstr>
      <vt:lpstr>xs:include in Inlined XML Schema (1/2)</vt:lpstr>
      <vt:lpstr>xs:include in Inlined XML Schema (2/2)</vt:lpstr>
      <vt:lpstr>Summary of Import and Include Mechanisms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贝佳</dc:creator>
  <cp:lastModifiedBy>Microsoft Office 用户</cp:lastModifiedBy>
  <cp:revision>616</cp:revision>
  <dcterms:created xsi:type="dcterms:W3CDTF">2008-04-16T11:36:22Z</dcterms:created>
  <dcterms:modified xsi:type="dcterms:W3CDTF">2017-05-09T08:40:19Z</dcterms:modified>
</cp:coreProperties>
</file>

<file path=docProps/thumbnail.jpeg>
</file>